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64" r:id="rId2"/>
    <p:sldId id="282" r:id="rId3"/>
    <p:sldId id="284" r:id="rId4"/>
    <p:sldId id="285" r:id="rId5"/>
    <p:sldId id="286" r:id="rId6"/>
    <p:sldId id="287" r:id="rId7"/>
    <p:sldId id="288" r:id="rId8"/>
    <p:sldId id="289" r:id="rId9"/>
    <p:sldId id="290" r:id="rId10"/>
    <p:sldId id="291" r:id="rId11"/>
    <p:sldId id="292" r:id="rId12"/>
    <p:sldId id="293" r:id="rId13"/>
    <p:sldId id="340" r:id="rId14"/>
    <p:sldId id="341" r:id="rId15"/>
    <p:sldId id="342" r:id="rId16"/>
  </p:sldIdLst>
  <p:sldSz cx="9144000" cy="6858000" type="screen4x3"/>
  <p:notesSz cx="7102475" cy="1023302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2880"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086" autoAdjust="0"/>
  </p:normalViewPr>
  <p:slideViewPr>
    <p:cSldViewPr showGuides="1">
      <p:cViewPr varScale="1">
        <p:scale>
          <a:sx n="102" d="100"/>
          <a:sy n="102" d="100"/>
        </p:scale>
        <p:origin x="1212" y="114"/>
      </p:cViewPr>
      <p:guideLst>
        <p:guide pos="2880"/>
        <p:guide orient="horz" pos="2160"/>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70" d="100"/>
          <a:sy n="70" d="100"/>
        </p:scale>
        <p:origin x="3348" y="66"/>
      </p:cViewPr>
      <p:guideLst>
        <p:guide orient="horz" pos="3223"/>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511651"/>
          </a:xfrm>
          <a:prstGeom prst="rect">
            <a:avLst/>
          </a:prstGeom>
        </p:spPr>
        <p:txBody>
          <a:bodyPr vert="horz" lIns="99051" tIns="49526" rIns="99051" bIns="49526" rtlCol="0"/>
          <a:lstStyle>
            <a:lvl1pPr algn="l">
              <a:defRPr sz="1300"/>
            </a:lvl1pPr>
          </a:lstStyle>
          <a:p>
            <a:endParaRPr sz="1000">
              <a:solidFill>
                <a:schemeClr val="tx2"/>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023093" y="1"/>
            <a:ext cx="3077739" cy="511651"/>
          </a:xfrm>
          <a:prstGeom prst="rect">
            <a:avLst/>
          </a:prstGeom>
        </p:spPr>
        <p:txBody>
          <a:bodyPr vert="horz" lIns="99051" tIns="49526" rIns="99051" bIns="49526" rtlCol="0"/>
          <a:lstStyle>
            <a:lvl1pPr algn="r">
              <a:defRPr sz="1300"/>
            </a:lvl1pPr>
          </a:lstStyle>
          <a:p>
            <a:r>
              <a:rPr lang="en-US" sz="1000">
                <a:solidFill>
                  <a:schemeClr val="tx2"/>
                </a:solidFill>
                <a:latin typeface="Arial" panose="020B0604020202020204" pitchFamily="34" charset="0"/>
                <a:cs typeface="Arial" panose="020B0604020202020204" pitchFamily="34" charset="0"/>
              </a:rPr>
              <a:t>1/14/2024 pm</a:t>
            </a:r>
            <a:endParaRPr sz="1000">
              <a:solidFill>
                <a:schemeClr val="tx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719598"/>
            <a:ext cx="3077739" cy="511651"/>
          </a:xfrm>
          <a:prstGeom prst="rect">
            <a:avLst/>
          </a:prstGeom>
        </p:spPr>
        <p:txBody>
          <a:bodyPr vert="horz" lIns="99051" tIns="49526" rIns="99051" bIns="49526" rtlCol="0" anchor="b"/>
          <a:lstStyle>
            <a:lvl1pPr algn="l">
              <a:defRPr sz="1300"/>
            </a:lvl1pPr>
          </a:lstStyle>
          <a:p>
            <a:r>
              <a:rPr lang="en-US" sz="1000">
                <a:solidFill>
                  <a:schemeClr val="tx2"/>
                </a:solidFill>
                <a:latin typeface="Arial" panose="020B0604020202020204" pitchFamily="34" charset="0"/>
                <a:cs typeface="Arial" panose="020B0604020202020204" pitchFamily="34" charset="0"/>
              </a:rPr>
              <a:t>Richard Lidh</a:t>
            </a:r>
            <a:endParaRPr sz="1000">
              <a:solidFill>
                <a:schemeClr val="tx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4023093" y="9719598"/>
            <a:ext cx="3077739" cy="511651"/>
          </a:xfrm>
          <a:prstGeom prst="rect">
            <a:avLst/>
          </a:prstGeom>
        </p:spPr>
        <p:txBody>
          <a:bodyPr vert="horz" lIns="99051" tIns="49526" rIns="99051" bIns="49526" rtlCol="0" anchor="b"/>
          <a:lstStyle>
            <a:lvl1pPr algn="r">
              <a:defRPr sz="1300"/>
            </a:lvl1pPr>
          </a:lstStyle>
          <a:p>
            <a:fld id="{CFD77566-CD65-4859-9FA1-43956DC85B8C}" type="slidenum">
              <a:rPr sz="1000">
                <a:solidFill>
                  <a:schemeClr val="tx2"/>
                </a:solidFill>
                <a:latin typeface="Arial" panose="020B0604020202020204" pitchFamily="34" charset="0"/>
                <a:cs typeface="Arial" panose="020B0604020202020204" pitchFamily="34" charset="0"/>
              </a:rPr>
              <a:t>‹#›</a:t>
            </a:fld>
            <a:endParaRPr sz="100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511651"/>
          </a:xfrm>
          <a:prstGeom prst="rect">
            <a:avLst/>
          </a:prstGeom>
        </p:spPr>
        <p:txBody>
          <a:bodyPr vert="horz" lIns="99051" tIns="49526" rIns="99051" bIns="49526" rtlCol="0"/>
          <a:lstStyle>
            <a:lvl1pPr algn="l">
              <a:defRPr sz="1300">
                <a:solidFill>
                  <a:schemeClr val="tx2"/>
                </a:solidFill>
              </a:defRPr>
            </a:lvl1pPr>
          </a:lstStyle>
          <a:p>
            <a:endParaRPr/>
          </a:p>
        </p:txBody>
      </p:sp>
      <p:sp>
        <p:nvSpPr>
          <p:cNvPr id="3" name="Date Placeholder 2"/>
          <p:cNvSpPr>
            <a:spLocks noGrp="1"/>
          </p:cNvSpPr>
          <p:nvPr>
            <p:ph type="dt" idx="1"/>
          </p:nvPr>
        </p:nvSpPr>
        <p:spPr>
          <a:xfrm>
            <a:off x="4023093" y="1"/>
            <a:ext cx="3077739" cy="511651"/>
          </a:xfrm>
          <a:prstGeom prst="rect">
            <a:avLst/>
          </a:prstGeom>
        </p:spPr>
        <p:txBody>
          <a:bodyPr vert="horz" lIns="99051" tIns="49526" rIns="99051" bIns="49526" rtlCol="0"/>
          <a:lstStyle>
            <a:lvl1pPr algn="r">
              <a:defRPr sz="1300">
                <a:solidFill>
                  <a:schemeClr val="tx2"/>
                </a:solidFill>
              </a:defRPr>
            </a:lvl1pPr>
          </a:lstStyle>
          <a:p>
            <a:r>
              <a:rPr lang="en-US"/>
              <a:t>1/14/2024 pm</a:t>
            </a:r>
            <a:endParaRPr/>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51" tIns="49526" rIns="99051" bIns="49526" rtlCol="0" anchor="ctr"/>
          <a:lstStyle/>
          <a:p>
            <a:endParaRPr/>
          </a:p>
        </p:txBody>
      </p:sp>
      <p:sp>
        <p:nvSpPr>
          <p:cNvPr id="5" name="Notes Placeholder 4"/>
          <p:cNvSpPr>
            <a:spLocks noGrp="1"/>
          </p:cNvSpPr>
          <p:nvPr>
            <p:ph type="body" sz="quarter" idx="3"/>
          </p:nvPr>
        </p:nvSpPr>
        <p:spPr>
          <a:xfrm>
            <a:off x="710248" y="4860688"/>
            <a:ext cx="5681980" cy="4604861"/>
          </a:xfrm>
          <a:prstGeom prst="rect">
            <a:avLst/>
          </a:prstGeom>
        </p:spPr>
        <p:txBody>
          <a:bodyPr vert="horz" lIns="99051" tIns="49526" rIns="99051" bIns="4952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719598"/>
            <a:ext cx="3077739" cy="511651"/>
          </a:xfrm>
          <a:prstGeom prst="rect">
            <a:avLst/>
          </a:prstGeom>
        </p:spPr>
        <p:txBody>
          <a:bodyPr vert="horz" lIns="99051" tIns="49526" rIns="99051" bIns="49526" rtlCol="0" anchor="b"/>
          <a:lstStyle>
            <a:lvl1pPr algn="l">
              <a:defRPr sz="1300">
                <a:solidFill>
                  <a:schemeClr val="tx2"/>
                </a:solidFill>
              </a:defRPr>
            </a:lvl1pPr>
          </a:lstStyle>
          <a:p>
            <a:r>
              <a:rPr lang="en-US"/>
              <a:t>Richard Lidh</a:t>
            </a:r>
            <a:endParaRPr/>
          </a:p>
        </p:txBody>
      </p:sp>
      <p:sp>
        <p:nvSpPr>
          <p:cNvPr id="7" name="Slide Number Placeholder 6"/>
          <p:cNvSpPr>
            <a:spLocks noGrp="1"/>
          </p:cNvSpPr>
          <p:nvPr>
            <p:ph type="sldNum" sz="quarter" idx="5"/>
          </p:nvPr>
        </p:nvSpPr>
        <p:spPr>
          <a:xfrm>
            <a:off x="4023093" y="9719598"/>
            <a:ext cx="3077739" cy="511651"/>
          </a:xfrm>
          <a:prstGeom prst="rect">
            <a:avLst/>
          </a:prstGeom>
        </p:spPr>
        <p:txBody>
          <a:bodyPr vert="horz" lIns="99051" tIns="49526" rIns="99051" bIns="49526" rtlCol="0" anchor="b"/>
          <a:lstStyle>
            <a:lvl1pPr algn="r">
              <a:defRPr sz="13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Joe Price</a:t>
            </a:r>
          </a:p>
          <a:p>
            <a:r>
              <a:rPr lang="en-US" dirty="0"/>
              <a:t>11/19/2023</a:t>
            </a:r>
          </a:p>
          <a:p>
            <a:endParaRPr lang="en-US" dirty="0"/>
          </a:p>
          <a:p>
            <a:r>
              <a:rPr lang="en-US" b="1" dirty="0"/>
              <a:t>II Timothy 1:13</a:t>
            </a:r>
            <a:r>
              <a:rPr lang="en-US" dirty="0"/>
              <a:t> – “</a:t>
            </a:r>
            <a:r>
              <a:rPr lang="en-US" b="1" dirty="0"/>
              <a:t>Follow the pattern</a:t>
            </a:r>
            <a:r>
              <a:rPr lang="en-US" dirty="0"/>
              <a:t> of the sound words that you have heard from me, in the faith and love that are in Christ Jesus.”</a:t>
            </a:r>
          </a:p>
        </p:txBody>
      </p:sp>
      <p:sp>
        <p:nvSpPr>
          <p:cNvPr id="4" name="Date Placeholder 3"/>
          <p:cNvSpPr>
            <a:spLocks noGrp="1"/>
          </p:cNvSpPr>
          <p:nvPr>
            <p:ph type="dt" idx="1"/>
          </p:nvPr>
        </p:nvSpPr>
        <p:spPr/>
        <p:txBody>
          <a:bodyPr/>
          <a:lstStyle/>
          <a:p>
            <a:r>
              <a:rPr lang="en-US"/>
              <a:t>1/14/2024 pm</a:t>
            </a:r>
          </a:p>
        </p:txBody>
      </p:sp>
      <p:sp>
        <p:nvSpPr>
          <p:cNvPr id="5" name="Footer Placeholder 4"/>
          <p:cNvSpPr>
            <a:spLocks noGrp="1"/>
          </p:cNvSpPr>
          <p:nvPr>
            <p:ph type="ftr" sz="quarter" idx="4"/>
          </p:nvPr>
        </p:nvSpPr>
        <p:spPr/>
        <p:txBody>
          <a:bodyPr/>
          <a:lstStyle/>
          <a:p>
            <a:r>
              <a:rPr lang="en-US"/>
              <a:t>Richard Lidh</a:t>
            </a:r>
          </a:p>
        </p:txBody>
      </p:sp>
      <p:sp>
        <p:nvSpPr>
          <p:cNvPr id="6" name="Slide Number Placeholder 5"/>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3678116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10:8</a:t>
            </a:r>
            <a:r>
              <a:rPr lang="en-US" dirty="0"/>
              <a:t> – “But what does it say? ‘The word is near you, in your mouth and in your heart’ (that is, the word of faith that we proclaim)”</a:t>
            </a:r>
          </a:p>
          <a:p>
            <a:r>
              <a:rPr lang="en-US" b="1" dirty="0"/>
              <a:t>Romans 10:11</a:t>
            </a:r>
            <a:r>
              <a:rPr lang="en-US" dirty="0"/>
              <a:t> – “For the Scripture says, ‘Everyone who believes in him will not be put to shame.’”</a:t>
            </a:r>
          </a:p>
        </p:txBody>
      </p:sp>
      <p:sp>
        <p:nvSpPr>
          <p:cNvPr id="4" name="Slide Number Placeholder 3"/>
          <p:cNvSpPr>
            <a:spLocks noGrp="1"/>
          </p:cNvSpPr>
          <p:nvPr>
            <p:ph type="sldNum" sz="quarter" idx="5"/>
          </p:nvPr>
        </p:nvSpPr>
        <p:spPr/>
        <p:txBody>
          <a:bodyPr/>
          <a:lstStyle/>
          <a:p>
            <a:pPr defTabSz="1125818" fontAlgn="base">
              <a:spcBef>
                <a:spcPct val="0"/>
              </a:spcBef>
              <a:spcAft>
                <a:spcPct val="0"/>
              </a:spcAft>
              <a:defRPr/>
            </a:pPr>
            <a:fld id="{3AF42B02-11F3-4BD2-B2E3-53F42D06C240}" type="slidenum">
              <a:rPr lang="en-US" altLang="en-US" sz="1700">
                <a:solidFill>
                  <a:srgbClr val="000000"/>
                </a:solidFill>
                <a:latin typeface="Arial" panose="020B0604020202020204" pitchFamily="34" charset="0"/>
              </a:rPr>
              <a:pPr defTabSz="1125818" fontAlgn="base">
                <a:spcBef>
                  <a:spcPct val="0"/>
                </a:spcBef>
                <a:spcAft>
                  <a:spcPct val="0"/>
                </a:spcAft>
                <a:defRPr/>
              </a:pPr>
              <a:t>13</a:t>
            </a:fld>
            <a:endParaRPr lang="en-US" altLang="en-US" sz="17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515A85AA-7563-0408-0A83-D7E5A57799F5}"/>
              </a:ext>
            </a:extLst>
          </p:cNvPr>
          <p:cNvSpPr>
            <a:spLocks noGrp="1"/>
          </p:cNvSpPr>
          <p:nvPr>
            <p:ph type="dt" idx="1"/>
          </p:nvPr>
        </p:nvSpPr>
        <p:spPr/>
        <p:txBody>
          <a:bodyPr/>
          <a:lstStyle/>
          <a:p>
            <a:pPr defTabSz="1125818" fontAlgn="base">
              <a:spcBef>
                <a:spcPct val="0"/>
              </a:spcBef>
              <a:spcAft>
                <a:spcPct val="0"/>
              </a:spcAft>
              <a:defRPr/>
            </a:pPr>
            <a:r>
              <a:rPr lang="en-US" altLang="en-US" sz="1700">
                <a:solidFill>
                  <a:srgbClr val="000000"/>
                </a:solidFill>
                <a:latin typeface="Arial" panose="020B0604020202020204" pitchFamily="34" charset="0"/>
              </a:rPr>
              <a:t>1/14/2024 pm</a:t>
            </a:r>
          </a:p>
        </p:txBody>
      </p:sp>
      <p:sp>
        <p:nvSpPr>
          <p:cNvPr id="6" name="Footer Placeholder 5">
            <a:extLst>
              <a:ext uri="{FF2B5EF4-FFF2-40B4-BE49-F238E27FC236}">
                <a16:creationId xmlns:a16="http://schemas.microsoft.com/office/drawing/2014/main" id="{AEAEDAA4-71B6-0616-9E16-F3FA546BFAF4}"/>
              </a:ext>
            </a:extLst>
          </p:cNvPr>
          <p:cNvSpPr>
            <a:spLocks noGrp="1"/>
          </p:cNvSpPr>
          <p:nvPr>
            <p:ph type="ftr" sz="quarter" idx="4"/>
          </p:nvPr>
        </p:nvSpPr>
        <p:spPr/>
        <p:txBody>
          <a:bodyPr/>
          <a:lstStyle/>
          <a:p>
            <a:pPr defTabSz="1125818" fontAlgn="base">
              <a:spcBef>
                <a:spcPct val="0"/>
              </a:spcBef>
              <a:spcAft>
                <a:spcPct val="0"/>
              </a:spcAft>
              <a:defRPr/>
            </a:pPr>
            <a:r>
              <a:rPr lang="en-US" altLang="en-US" sz="17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2186556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3:19</a:t>
            </a:r>
            <a:r>
              <a:rPr lang="en-US" dirty="0"/>
              <a:t> – “Repent therefore, and turn again, that your sins may be blotted out”</a:t>
            </a:r>
          </a:p>
          <a:p>
            <a:r>
              <a:rPr lang="en-US" b="1" dirty="0"/>
              <a:t>I John 4:15</a:t>
            </a:r>
            <a:r>
              <a:rPr lang="en-US" dirty="0"/>
              <a:t> – “Whoever confesses that Jesus is the Son of God, God abides in him, and he in God.”</a:t>
            </a:r>
          </a:p>
        </p:txBody>
      </p:sp>
      <p:sp>
        <p:nvSpPr>
          <p:cNvPr id="4" name="Slide Number Placeholder 3"/>
          <p:cNvSpPr>
            <a:spLocks noGrp="1"/>
          </p:cNvSpPr>
          <p:nvPr>
            <p:ph type="sldNum" sz="quarter" idx="5"/>
          </p:nvPr>
        </p:nvSpPr>
        <p:spPr/>
        <p:txBody>
          <a:bodyPr/>
          <a:lstStyle/>
          <a:p>
            <a:pPr defTabSz="1125818" fontAlgn="base">
              <a:spcBef>
                <a:spcPct val="0"/>
              </a:spcBef>
              <a:spcAft>
                <a:spcPct val="0"/>
              </a:spcAft>
              <a:defRPr/>
            </a:pPr>
            <a:fld id="{3AF42B02-11F3-4BD2-B2E3-53F42D06C240}" type="slidenum">
              <a:rPr lang="en-US" altLang="en-US" sz="1700">
                <a:solidFill>
                  <a:srgbClr val="000000"/>
                </a:solidFill>
                <a:latin typeface="Arial" panose="020B0604020202020204" pitchFamily="34" charset="0"/>
              </a:rPr>
              <a:pPr defTabSz="1125818" fontAlgn="base">
                <a:spcBef>
                  <a:spcPct val="0"/>
                </a:spcBef>
                <a:spcAft>
                  <a:spcPct val="0"/>
                </a:spcAft>
                <a:defRPr/>
              </a:pPr>
              <a:t>14</a:t>
            </a:fld>
            <a:endParaRPr lang="en-US" altLang="en-US" sz="17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DF30FF1B-8FE9-6927-438C-DFBECD80BA0F}"/>
              </a:ext>
            </a:extLst>
          </p:cNvPr>
          <p:cNvSpPr>
            <a:spLocks noGrp="1"/>
          </p:cNvSpPr>
          <p:nvPr>
            <p:ph type="dt" idx="1"/>
          </p:nvPr>
        </p:nvSpPr>
        <p:spPr/>
        <p:txBody>
          <a:bodyPr/>
          <a:lstStyle/>
          <a:p>
            <a:pPr defTabSz="1125818" fontAlgn="base">
              <a:spcBef>
                <a:spcPct val="0"/>
              </a:spcBef>
              <a:spcAft>
                <a:spcPct val="0"/>
              </a:spcAft>
              <a:defRPr/>
            </a:pPr>
            <a:r>
              <a:rPr lang="en-US" altLang="en-US" sz="1700">
                <a:solidFill>
                  <a:srgbClr val="000000"/>
                </a:solidFill>
                <a:latin typeface="Arial" panose="020B0604020202020204" pitchFamily="34" charset="0"/>
              </a:rPr>
              <a:t>1/14/2024 pm</a:t>
            </a:r>
          </a:p>
        </p:txBody>
      </p:sp>
      <p:sp>
        <p:nvSpPr>
          <p:cNvPr id="6" name="Footer Placeholder 5">
            <a:extLst>
              <a:ext uri="{FF2B5EF4-FFF2-40B4-BE49-F238E27FC236}">
                <a16:creationId xmlns:a16="http://schemas.microsoft.com/office/drawing/2014/main" id="{7CA4DBCE-2CE4-6CD6-D2A0-254BEA4BD8E1}"/>
              </a:ext>
            </a:extLst>
          </p:cNvPr>
          <p:cNvSpPr>
            <a:spLocks noGrp="1"/>
          </p:cNvSpPr>
          <p:nvPr>
            <p:ph type="ftr" sz="quarter" idx="4"/>
          </p:nvPr>
        </p:nvSpPr>
        <p:spPr/>
        <p:txBody>
          <a:bodyPr/>
          <a:lstStyle/>
          <a:p>
            <a:pPr defTabSz="1125818" fontAlgn="base">
              <a:spcBef>
                <a:spcPct val="0"/>
              </a:spcBef>
              <a:spcAft>
                <a:spcPct val="0"/>
              </a:spcAft>
              <a:defRPr/>
            </a:pPr>
            <a:r>
              <a:rPr lang="en-US" altLang="en-US" sz="17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800486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2:38</a:t>
            </a:r>
            <a:r>
              <a:rPr lang="en-US" dirty="0"/>
              <a:t> – “And Peter said to them, "Repent and be baptized </a:t>
            </a:r>
            <a:r>
              <a:rPr lang="en-US" b="1" dirty="0"/>
              <a:t>every one of you</a:t>
            </a:r>
            <a:r>
              <a:rPr lang="en-US" dirty="0"/>
              <a:t> in the name of Jesus Christ for the forgiveness of your sins, and you will receive the gift of the Holy Spirit.”</a:t>
            </a:r>
          </a:p>
          <a:p>
            <a:endParaRPr lang="en-US" dirty="0"/>
          </a:p>
          <a:p>
            <a:pPr defTabSz="1039949">
              <a:defRPr/>
            </a:pPr>
            <a:r>
              <a:rPr lang="en-US" b="1" dirty="0"/>
              <a:t>Hebrews 3:12-14</a:t>
            </a:r>
            <a:r>
              <a:rPr lang="en-US" dirty="0"/>
              <a:t> – “12 Take care, brothers, lest there be in any of you an evil, unbelieving heart, leading you to fall away from the living God. 13 But exhort one another every day, as long as it is called "today," that none of you may be hardened by the deceitfulness of sin. 14 For we share in Christ, if indeed we </a:t>
            </a:r>
            <a:r>
              <a:rPr lang="en-US" b="1" dirty="0"/>
              <a:t>hold our original confidence</a:t>
            </a:r>
            <a:r>
              <a:rPr lang="en-US" dirty="0"/>
              <a:t> firm to the end.”</a:t>
            </a:r>
          </a:p>
        </p:txBody>
      </p:sp>
      <p:sp>
        <p:nvSpPr>
          <p:cNvPr id="4" name="Slide Number Placeholder 3"/>
          <p:cNvSpPr>
            <a:spLocks noGrp="1"/>
          </p:cNvSpPr>
          <p:nvPr>
            <p:ph type="sldNum" sz="quarter" idx="5"/>
          </p:nvPr>
        </p:nvSpPr>
        <p:spPr/>
        <p:txBody>
          <a:bodyPr/>
          <a:lstStyle/>
          <a:p>
            <a:pPr defTabSz="1125818" fontAlgn="base">
              <a:spcBef>
                <a:spcPct val="0"/>
              </a:spcBef>
              <a:spcAft>
                <a:spcPct val="0"/>
              </a:spcAft>
              <a:defRPr/>
            </a:pPr>
            <a:fld id="{3AF42B02-11F3-4BD2-B2E3-53F42D06C240}" type="slidenum">
              <a:rPr lang="en-US" altLang="en-US" sz="1700">
                <a:solidFill>
                  <a:srgbClr val="000000"/>
                </a:solidFill>
                <a:latin typeface="Arial" panose="020B0604020202020204" pitchFamily="34" charset="0"/>
              </a:rPr>
              <a:pPr defTabSz="1125818" fontAlgn="base">
                <a:spcBef>
                  <a:spcPct val="0"/>
                </a:spcBef>
                <a:spcAft>
                  <a:spcPct val="0"/>
                </a:spcAft>
                <a:defRPr/>
              </a:pPr>
              <a:t>15</a:t>
            </a:fld>
            <a:endParaRPr lang="en-US" altLang="en-US" sz="1700">
              <a:solidFill>
                <a:srgbClr val="000000"/>
              </a:solidFill>
              <a:latin typeface="Arial" panose="020B0604020202020204" pitchFamily="34" charset="0"/>
            </a:endParaRPr>
          </a:p>
        </p:txBody>
      </p:sp>
      <p:sp>
        <p:nvSpPr>
          <p:cNvPr id="5" name="Date Placeholder 4">
            <a:extLst>
              <a:ext uri="{FF2B5EF4-FFF2-40B4-BE49-F238E27FC236}">
                <a16:creationId xmlns:a16="http://schemas.microsoft.com/office/drawing/2014/main" id="{58F7F3AB-5BD9-D0A3-0CE3-C9CEB5D50DD5}"/>
              </a:ext>
            </a:extLst>
          </p:cNvPr>
          <p:cNvSpPr>
            <a:spLocks noGrp="1"/>
          </p:cNvSpPr>
          <p:nvPr>
            <p:ph type="dt" idx="1"/>
          </p:nvPr>
        </p:nvSpPr>
        <p:spPr/>
        <p:txBody>
          <a:bodyPr/>
          <a:lstStyle/>
          <a:p>
            <a:pPr defTabSz="1125818" fontAlgn="base">
              <a:spcBef>
                <a:spcPct val="0"/>
              </a:spcBef>
              <a:spcAft>
                <a:spcPct val="0"/>
              </a:spcAft>
              <a:defRPr/>
            </a:pPr>
            <a:r>
              <a:rPr lang="en-US" altLang="en-US" sz="1700">
                <a:solidFill>
                  <a:srgbClr val="000000"/>
                </a:solidFill>
                <a:latin typeface="Arial" panose="020B0604020202020204" pitchFamily="34" charset="0"/>
              </a:rPr>
              <a:t>1/14/2024 pm</a:t>
            </a:r>
          </a:p>
        </p:txBody>
      </p:sp>
      <p:sp>
        <p:nvSpPr>
          <p:cNvPr id="6" name="Footer Placeholder 5">
            <a:extLst>
              <a:ext uri="{FF2B5EF4-FFF2-40B4-BE49-F238E27FC236}">
                <a16:creationId xmlns:a16="http://schemas.microsoft.com/office/drawing/2014/main" id="{A4D5B93B-4117-496C-590B-7F72E7268852}"/>
              </a:ext>
            </a:extLst>
          </p:cNvPr>
          <p:cNvSpPr>
            <a:spLocks noGrp="1"/>
          </p:cNvSpPr>
          <p:nvPr>
            <p:ph type="ftr" sz="quarter" idx="4"/>
          </p:nvPr>
        </p:nvSpPr>
        <p:spPr/>
        <p:txBody>
          <a:bodyPr/>
          <a:lstStyle/>
          <a:p>
            <a:pPr defTabSz="1125818" fontAlgn="base">
              <a:spcBef>
                <a:spcPct val="0"/>
              </a:spcBef>
              <a:spcAft>
                <a:spcPct val="0"/>
              </a:spcAft>
              <a:defRPr/>
            </a:pPr>
            <a:r>
              <a:rPr lang="en-US" altLang="en-US" sz="1700">
                <a:solidFill>
                  <a:srgbClr val="000000"/>
                </a:solidFill>
                <a:latin typeface="Arial" panose="020B0604020202020204" pitchFamily="34" charset="0"/>
              </a:rPr>
              <a:t>Richard Lidh</a:t>
            </a:r>
          </a:p>
        </p:txBody>
      </p:sp>
    </p:spTree>
    <p:extLst>
      <p:ext uri="{BB962C8B-B14F-4D97-AF65-F5344CB8AC3E}">
        <p14:creationId xmlns:p14="http://schemas.microsoft.com/office/powerpoint/2010/main" val="416379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 2:8-9</a:t>
            </a:r>
            <a:r>
              <a:rPr lang="en-US" dirty="0"/>
              <a:t> – “8 For by grace you have been saved through faith. And this is not your own doing; it is the gift of God, 9 </a:t>
            </a:r>
            <a:r>
              <a:rPr lang="en-US" b="1" dirty="0"/>
              <a:t>not a result of works</a:t>
            </a:r>
            <a:r>
              <a:rPr lang="en-US" dirty="0"/>
              <a:t>, so that no one may boast.”</a:t>
            </a:r>
          </a:p>
          <a:p>
            <a:r>
              <a:rPr lang="en-US" b="1" dirty="0"/>
              <a:t>Matthew 7:21</a:t>
            </a:r>
            <a:r>
              <a:rPr lang="en-US" dirty="0"/>
              <a:t> – “Not everyone who says to me, 'Lord, Lord,' will enter the kingdom of heaven, but </a:t>
            </a:r>
            <a:r>
              <a:rPr lang="en-US" b="1" dirty="0"/>
              <a:t>the one who does the will of my Father</a:t>
            </a:r>
            <a:r>
              <a:rPr lang="en-US" dirty="0"/>
              <a:t> who is in heaven.”</a:t>
            </a:r>
          </a:p>
          <a:p>
            <a:endParaRPr lang="en-US" dirty="0"/>
          </a:p>
          <a:p>
            <a:r>
              <a:rPr lang="en-US" b="1" dirty="0"/>
              <a:t>II Timothy 1:13</a:t>
            </a:r>
            <a:r>
              <a:rPr lang="en-US" dirty="0"/>
              <a:t> – “</a:t>
            </a:r>
            <a:r>
              <a:rPr lang="en-US" b="1" dirty="0"/>
              <a:t>Follow the pattern</a:t>
            </a:r>
            <a:r>
              <a:rPr lang="en-US" dirty="0"/>
              <a:t> of the sound words that you have heard from me, in the faith and love that are in Christ Jesus.”</a:t>
            </a:r>
          </a:p>
          <a:p>
            <a:endParaRPr lang="en-US" dirty="0"/>
          </a:p>
          <a:p>
            <a:r>
              <a:rPr lang="en-US" b="1" dirty="0"/>
              <a:t>Acts 2:42</a:t>
            </a:r>
            <a:r>
              <a:rPr lang="en-US" dirty="0"/>
              <a:t> – “And </a:t>
            </a:r>
            <a:r>
              <a:rPr lang="en-US" b="1" dirty="0"/>
              <a:t>they devoted themselves to the apostles' teaching</a:t>
            </a:r>
            <a:r>
              <a:rPr lang="en-US" dirty="0"/>
              <a:t> and fellowship, to the breaking of bread and the prayers.”</a:t>
            </a:r>
          </a:p>
          <a:p>
            <a:r>
              <a:rPr lang="en-US" b="1" dirty="0"/>
              <a:t>I Timothy 4:6</a:t>
            </a:r>
            <a:r>
              <a:rPr lang="en-US" dirty="0"/>
              <a:t> – “If you put these things before the brothers, you will be a good servant of Christ Jesus, </a:t>
            </a:r>
            <a:r>
              <a:rPr lang="en-US" b="1" dirty="0"/>
              <a:t>being trained in the words of the faith</a:t>
            </a:r>
            <a:r>
              <a:rPr lang="en-US" dirty="0"/>
              <a:t> and of the good doctrine that you have followed.”</a:t>
            </a:r>
          </a:p>
          <a:p>
            <a:r>
              <a:rPr lang="en-US" b="1" dirty="0"/>
              <a:t>II Timothy 3:10</a:t>
            </a:r>
            <a:r>
              <a:rPr lang="en-US" dirty="0"/>
              <a:t> – “</a:t>
            </a:r>
            <a:r>
              <a:rPr lang="en-US" b="1" dirty="0"/>
              <a:t>You, however, have followed my teaching</a:t>
            </a:r>
            <a:r>
              <a:rPr lang="en-US" dirty="0"/>
              <a:t>, my conduct, my aim in life, my faith, my patience, my love, my steadfastness”</a:t>
            </a:r>
          </a:p>
        </p:txBody>
      </p:sp>
      <p:sp>
        <p:nvSpPr>
          <p:cNvPr id="4" name="Date Placeholder 3"/>
          <p:cNvSpPr>
            <a:spLocks noGrp="1"/>
          </p:cNvSpPr>
          <p:nvPr>
            <p:ph type="dt" idx="1"/>
          </p:nvPr>
        </p:nvSpPr>
        <p:spPr/>
        <p:txBody>
          <a:bodyPr/>
          <a:lstStyle/>
          <a:p>
            <a:r>
              <a:rPr lang="en-US"/>
              <a:t>1/14/2024 pm</a:t>
            </a:r>
          </a:p>
        </p:txBody>
      </p:sp>
      <p:sp>
        <p:nvSpPr>
          <p:cNvPr id="5" name="Footer Placeholder 4"/>
          <p:cNvSpPr>
            <a:spLocks noGrp="1"/>
          </p:cNvSpPr>
          <p:nvPr>
            <p:ph type="ftr" sz="quarter" idx="4"/>
          </p:nvPr>
        </p:nvSpPr>
        <p:spPr/>
        <p:txBody>
          <a:bodyPr/>
          <a:lstStyle/>
          <a:p>
            <a:r>
              <a:rPr lang="en-US"/>
              <a:t>Richard Lidh</a:t>
            </a:r>
          </a:p>
        </p:txBody>
      </p:sp>
      <p:sp>
        <p:nvSpPr>
          <p:cNvPr id="6" name="Slide Number Placeholder 5"/>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239374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8:31-32</a:t>
            </a:r>
            <a:r>
              <a:rPr lang="en-US" dirty="0"/>
              <a:t> – “31 So Jesus said to the Jews who had believed in him, ‘If you abide in my word, you are truly my disciples, 32 and </a:t>
            </a:r>
            <a:r>
              <a:rPr lang="en-US" b="1" dirty="0"/>
              <a:t>you will know the truth, and the truth will set you free</a:t>
            </a:r>
            <a:r>
              <a:rPr lang="en-US" dirty="0"/>
              <a:t>.’"</a:t>
            </a:r>
          </a:p>
        </p:txBody>
      </p:sp>
      <p:sp>
        <p:nvSpPr>
          <p:cNvPr id="4" name="Date Placeholder 3"/>
          <p:cNvSpPr>
            <a:spLocks noGrp="1"/>
          </p:cNvSpPr>
          <p:nvPr>
            <p:ph type="dt" idx="1"/>
          </p:nvPr>
        </p:nvSpPr>
        <p:spPr/>
        <p:txBody>
          <a:bodyPr/>
          <a:lstStyle/>
          <a:p>
            <a:r>
              <a:rPr lang="en-US"/>
              <a:t>1/14/2024 pm</a:t>
            </a:r>
          </a:p>
        </p:txBody>
      </p:sp>
      <p:sp>
        <p:nvSpPr>
          <p:cNvPr id="5" name="Footer Placeholder 4"/>
          <p:cNvSpPr>
            <a:spLocks noGrp="1"/>
          </p:cNvSpPr>
          <p:nvPr>
            <p:ph type="ftr" sz="quarter" idx="4"/>
          </p:nvPr>
        </p:nvSpPr>
        <p:spPr/>
        <p:txBody>
          <a:bodyPr/>
          <a:lstStyle/>
          <a:p>
            <a:r>
              <a:rPr lang="en-US"/>
              <a:t>Richard Lidh</a:t>
            </a:r>
          </a:p>
        </p:txBody>
      </p:sp>
      <p:sp>
        <p:nvSpPr>
          <p:cNvPr id="6" name="Slide Number Placeholder 5"/>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43801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7:21</a:t>
            </a:r>
            <a:r>
              <a:rPr lang="en-US" dirty="0"/>
              <a:t> – “Not everyone who says to me, 'Lord, Lord,' will enter the kingdom of heaven, but </a:t>
            </a:r>
            <a:r>
              <a:rPr lang="en-US" b="1" dirty="0"/>
              <a:t>the one who does the will of my Father</a:t>
            </a:r>
            <a:r>
              <a:rPr lang="en-US" dirty="0"/>
              <a:t> who is in heaven.”</a:t>
            </a:r>
          </a:p>
          <a:p>
            <a:endParaRPr lang="en-US" dirty="0"/>
          </a:p>
          <a:p>
            <a:r>
              <a:rPr lang="en-US" b="1" dirty="0"/>
              <a:t>Hebrews 5:8-9</a:t>
            </a:r>
            <a:r>
              <a:rPr lang="en-US" dirty="0"/>
              <a:t> – “8 Although he was a son, he learned obedience through what he suffered. 9 And being made perfect, he became </a:t>
            </a:r>
            <a:r>
              <a:rPr lang="en-US" b="1" dirty="0"/>
              <a:t>the source of eternal salvation to all who obey him</a:t>
            </a:r>
            <a:r>
              <a:rPr lang="en-US" dirty="0"/>
              <a:t>”</a:t>
            </a:r>
          </a:p>
          <a:p>
            <a:endParaRPr lang="en-US" dirty="0"/>
          </a:p>
          <a:p>
            <a:r>
              <a:rPr lang="en-US" b="1" dirty="0"/>
              <a:t>Matthew 28:18-20</a:t>
            </a:r>
            <a:r>
              <a:rPr lang="en-US" dirty="0"/>
              <a:t> – “And Jesus came and said to them, ‘All authority in heaven and on earth has been given to me. 19 Go therefore and make disciples of all nations, baptizing them in the name of the Father and of the Son and of the Holy Spirit, 20 </a:t>
            </a:r>
            <a:r>
              <a:rPr lang="en-US" b="1" dirty="0"/>
              <a:t>teaching them to observe all that I have commanded you</a:t>
            </a:r>
            <a:r>
              <a:rPr lang="en-US" dirty="0"/>
              <a:t>. And behold, I am with you always, to the end of the age.’“</a:t>
            </a:r>
          </a:p>
          <a:p>
            <a:endParaRPr lang="en-US" dirty="0"/>
          </a:p>
          <a:p>
            <a:r>
              <a:rPr lang="en-US" b="1" dirty="0"/>
              <a:t>Romans 16:25-26</a:t>
            </a:r>
            <a:r>
              <a:rPr lang="en-US" dirty="0"/>
              <a:t> – “25 Now to him who is able to strengthen you according to my gospel and the preaching of Jesus Christ, according to the revelation of the mystery that was kept secret for long ages 26 but has now been disclosed and through the prophetic writings has been made known to all nations, </a:t>
            </a:r>
            <a:r>
              <a:rPr lang="en-US" b="1" dirty="0"/>
              <a:t>according to the command of the eternal God, to bring about the obedience of faith</a:t>
            </a:r>
            <a:r>
              <a:rPr lang="en-US" dirty="0"/>
              <a:t>”</a:t>
            </a:r>
          </a:p>
        </p:txBody>
      </p:sp>
      <p:sp>
        <p:nvSpPr>
          <p:cNvPr id="4" name="Date Placeholder 3"/>
          <p:cNvSpPr>
            <a:spLocks noGrp="1"/>
          </p:cNvSpPr>
          <p:nvPr>
            <p:ph type="dt" idx="1"/>
          </p:nvPr>
        </p:nvSpPr>
        <p:spPr/>
        <p:txBody>
          <a:bodyPr/>
          <a:lstStyle/>
          <a:p>
            <a:r>
              <a:rPr lang="en-US"/>
              <a:t>1/14/2024 pm</a:t>
            </a:r>
          </a:p>
        </p:txBody>
      </p:sp>
      <p:sp>
        <p:nvSpPr>
          <p:cNvPr id="5" name="Footer Placeholder 4"/>
          <p:cNvSpPr>
            <a:spLocks noGrp="1"/>
          </p:cNvSpPr>
          <p:nvPr>
            <p:ph type="ftr" sz="quarter" idx="4"/>
          </p:nvPr>
        </p:nvSpPr>
        <p:spPr/>
        <p:txBody>
          <a:bodyPr/>
          <a:lstStyle/>
          <a:p>
            <a:r>
              <a:rPr lang="en-US"/>
              <a:t>Richard Lidh</a:t>
            </a:r>
          </a:p>
        </p:txBody>
      </p:sp>
      <p:sp>
        <p:nvSpPr>
          <p:cNvPr id="6" name="Slide Number Placeholder 5"/>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352641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Joshua 6:2-5</a:t>
            </a:r>
            <a:r>
              <a:rPr lang="en-US" dirty="0"/>
              <a:t> – “2 And the Lord said to Joshua, ‘See, I have given Jericho into your hand, with its king and mighty men of valor. 3 You shall march around the city, all the men of war going around the city once. Thus shall you do for six days. 4 Seven priests shall bear seven trumpets of rams' horns before the ark. On the seventh day you shall march around the city seven times, and the priests shall blow the trumpets. 5 And when they make a long blast with the ram's horn, when you hear the sound of the trumpet, then all the people shall shout with a great shout, and </a:t>
            </a:r>
            <a:r>
              <a:rPr lang="en-US" b="1" dirty="0"/>
              <a:t>the wall of the city will fall down flat</a:t>
            </a:r>
            <a:r>
              <a:rPr lang="en-US" dirty="0"/>
              <a:t>, and the people shall go up, everyone straight before him.’“</a:t>
            </a:r>
          </a:p>
          <a:p>
            <a:endParaRPr lang="en-US" dirty="0"/>
          </a:p>
          <a:p>
            <a:r>
              <a:rPr lang="en-US" b="1" dirty="0"/>
              <a:t>II Timothy 3:10</a:t>
            </a:r>
            <a:r>
              <a:rPr lang="en-US" dirty="0"/>
              <a:t> – </a:t>
            </a:r>
            <a:r>
              <a:rPr lang="en-US" b="1" dirty="0"/>
              <a:t>“You, however, have followed my teaching</a:t>
            </a:r>
            <a:r>
              <a:rPr lang="en-US" dirty="0"/>
              <a:t>, my conduct, my aim in life, my faith, my patience, my love, my steadfastness”</a:t>
            </a:r>
          </a:p>
          <a:p>
            <a:r>
              <a:rPr lang="en-US" b="1" dirty="0"/>
              <a:t>I Timothy 4:6</a:t>
            </a:r>
            <a:r>
              <a:rPr lang="en-US" dirty="0"/>
              <a:t> – “If you put these things before the brothers, you will be a good servant of Christ Jesus, being trained in the words of the faith and of </a:t>
            </a:r>
            <a:r>
              <a:rPr lang="en-US" b="1" dirty="0"/>
              <a:t>the good doctrine that you have followed</a:t>
            </a:r>
            <a:r>
              <a:rPr lang="en-US" dirty="0"/>
              <a:t>.”</a:t>
            </a:r>
          </a:p>
          <a:p>
            <a:endParaRPr lang="en-US" dirty="0"/>
          </a:p>
          <a:p>
            <a:r>
              <a:rPr lang="en-US" b="1" dirty="0"/>
              <a:t>James 2:20-24</a:t>
            </a:r>
            <a:r>
              <a:rPr lang="en-US" dirty="0"/>
              <a:t> – “20 Do you want to be shown, you foolish person, that faith apart from works is useless? 21 Was not Abraham our father justified by works when he offered up his son Isaac on the altar? 22 You see that faith was active along with his works, and faith was completed by his works; 23 and the Scripture was fulfilled that says, ‘Abraham believed God, and it was counted to him as righteousness’ – and he was called a friend of God. 24 You see that a person is </a:t>
            </a:r>
            <a:r>
              <a:rPr lang="en-US" b="1" dirty="0"/>
              <a:t>justified by works and not by faith alone</a:t>
            </a:r>
            <a:r>
              <a:rPr lang="en-US" dirty="0"/>
              <a:t>.”</a:t>
            </a:r>
          </a:p>
        </p:txBody>
      </p:sp>
      <p:sp>
        <p:nvSpPr>
          <p:cNvPr id="4" name="Date Placeholder 3"/>
          <p:cNvSpPr>
            <a:spLocks noGrp="1"/>
          </p:cNvSpPr>
          <p:nvPr>
            <p:ph type="dt" idx="1"/>
          </p:nvPr>
        </p:nvSpPr>
        <p:spPr/>
        <p:txBody>
          <a:bodyPr/>
          <a:lstStyle/>
          <a:p>
            <a:r>
              <a:rPr lang="en-US"/>
              <a:t>1/14/2024 pm</a:t>
            </a:r>
          </a:p>
        </p:txBody>
      </p:sp>
      <p:sp>
        <p:nvSpPr>
          <p:cNvPr id="5" name="Footer Placeholder 4"/>
          <p:cNvSpPr>
            <a:spLocks noGrp="1"/>
          </p:cNvSpPr>
          <p:nvPr>
            <p:ph type="ftr" sz="quarter" idx="4"/>
          </p:nvPr>
        </p:nvSpPr>
        <p:spPr/>
        <p:txBody>
          <a:bodyPr/>
          <a:lstStyle/>
          <a:p>
            <a:r>
              <a:rPr lang="en-US"/>
              <a:t>Richard Lidh</a:t>
            </a:r>
          </a:p>
        </p:txBody>
      </p:sp>
      <p:sp>
        <p:nvSpPr>
          <p:cNvPr id="6" name="Slide Number Placeholder 5"/>
          <p:cNvSpPr>
            <a:spLocks noGrp="1"/>
          </p:cNvSpPr>
          <p:nvPr>
            <p:ph type="sldNum" sz="quarter" idx="5"/>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424929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4:1-5</a:t>
            </a:r>
            <a:r>
              <a:rPr lang="en-US" dirty="0"/>
              <a:t> – “4 What then shall we say was gained by Abraham, our forefather according to the flesh? 2 For if Abraham was justified by works, he has something to boast about, but not before God. 3 For what does the Scripture say? ‘Abraham believed God, and it was counted to him as righteousness.’ 4 Now to the one who works, his wages are not counted as a gift but as his due. 5 And to the one who does not work but trusts him who justifies the ungodly, his faith is counted as righteousness”</a:t>
            </a:r>
          </a:p>
          <a:p>
            <a:endParaRPr lang="en-US" dirty="0"/>
          </a:p>
          <a:p>
            <a:r>
              <a:rPr lang="en-US" b="1" dirty="0"/>
              <a:t>Romans 3:20, 23</a:t>
            </a:r>
            <a:r>
              <a:rPr lang="en-US" dirty="0"/>
              <a:t> – “20 For by works of the law no human being will be justified in his sight, since through the law comes knowledge of sin … 23 for </a:t>
            </a:r>
            <a:r>
              <a:rPr lang="en-US" b="1" dirty="0"/>
              <a:t>all have sinned and fall short</a:t>
            </a:r>
            <a:r>
              <a:rPr lang="en-US" dirty="0"/>
              <a:t> of the glory of God”</a:t>
            </a:r>
          </a:p>
          <a:p>
            <a:r>
              <a:rPr lang="en-US" b="1" dirty="0"/>
              <a:t>Galatians 3:10-11</a:t>
            </a:r>
            <a:r>
              <a:rPr lang="en-US" dirty="0"/>
              <a:t> – “10 For </a:t>
            </a:r>
            <a:r>
              <a:rPr lang="en-US" b="1" dirty="0"/>
              <a:t>all who </a:t>
            </a:r>
            <a:r>
              <a:rPr lang="en-US" b="1" i="1" u="sng" dirty="0"/>
              <a:t>rely</a:t>
            </a:r>
            <a:r>
              <a:rPr lang="en-US" b="1" dirty="0"/>
              <a:t> on works of the law are under a curse</a:t>
            </a:r>
            <a:r>
              <a:rPr lang="en-US" dirty="0"/>
              <a:t>; for it is written, ‘Cursed be everyone who does not abide by all things written in the Book of the Law, and do them.’ 11 Now it is evident that no one is justified before God by the law, for ‘The righteous shall live by faith.’”</a:t>
            </a:r>
          </a:p>
          <a:p>
            <a:endParaRPr lang="en-US" dirty="0"/>
          </a:p>
          <a:p>
            <a:r>
              <a:rPr lang="en-US" b="1" dirty="0"/>
              <a:t>Romans 7:9-12</a:t>
            </a:r>
            <a:r>
              <a:rPr lang="en-US" dirty="0"/>
              <a:t> – “9 I was once alive apart from the law, but when the commandment came, sin came alive and I died. 10 The very commandment that promised life proved to be death to me. 11 For sin, seizing an opportunity through the commandment, </a:t>
            </a:r>
            <a:r>
              <a:rPr lang="en-US" b="1" dirty="0"/>
              <a:t>deceived me and through it killed me</a:t>
            </a:r>
            <a:r>
              <a:rPr lang="en-US" dirty="0"/>
              <a:t>. 12 So the law is holy, and the commandment is holy and righteous and good.”</a:t>
            </a:r>
          </a:p>
          <a:p>
            <a:r>
              <a:rPr lang="en-US" b="1" dirty="0"/>
              <a:t>Romans 3:20</a:t>
            </a:r>
            <a:r>
              <a:rPr lang="en-US" dirty="0"/>
              <a:t> – “For </a:t>
            </a:r>
            <a:r>
              <a:rPr lang="en-US" b="1" dirty="0"/>
              <a:t>by works of the law</a:t>
            </a:r>
            <a:r>
              <a:rPr lang="en-US" dirty="0"/>
              <a:t> no human being will be justified in his sight, since through the law comes knowledge of sin.”</a:t>
            </a:r>
          </a:p>
          <a:p>
            <a:endParaRPr lang="en-US" dirty="0"/>
          </a:p>
          <a:p>
            <a:r>
              <a:rPr lang="en-US" b="1" dirty="0"/>
              <a:t>Romans 4:2-4</a:t>
            </a:r>
            <a:r>
              <a:rPr lang="en-US" dirty="0"/>
              <a:t> – “2 For if Abraham was justified by works, he has something to boast about, but not before God. 3 For what does the Scripture say? ‘Abraham believed God, and it was counted to him as righteousness.’ 4 Now to the one who works, his wages are not counted as a gift but </a:t>
            </a:r>
            <a:r>
              <a:rPr lang="en-US" b="1" dirty="0"/>
              <a:t>as his due</a:t>
            </a:r>
            <a:r>
              <a:rPr lang="en-US" dirty="0"/>
              <a:t>.”</a:t>
            </a:r>
          </a:p>
        </p:txBody>
      </p:sp>
      <p:sp>
        <p:nvSpPr>
          <p:cNvPr id="4" name="Date Placeholder 3"/>
          <p:cNvSpPr>
            <a:spLocks noGrp="1"/>
          </p:cNvSpPr>
          <p:nvPr>
            <p:ph type="dt" idx="1"/>
          </p:nvPr>
        </p:nvSpPr>
        <p:spPr/>
        <p:txBody>
          <a:bodyPr/>
          <a:lstStyle/>
          <a:p>
            <a:r>
              <a:rPr lang="en-US"/>
              <a:t>1/14/2024 pm</a:t>
            </a:r>
          </a:p>
        </p:txBody>
      </p:sp>
      <p:sp>
        <p:nvSpPr>
          <p:cNvPr id="5" name="Footer Placeholder 4"/>
          <p:cNvSpPr>
            <a:spLocks noGrp="1"/>
          </p:cNvSpPr>
          <p:nvPr>
            <p:ph type="ftr" sz="quarter" idx="4"/>
          </p:nvPr>
        </p:nvSpPr>
        <p:spPr/>
        <p:txBody>
          <a:bodyPr/>
          <a:lstStyle/>
          <a:p>
            <a:r>
              <a:rPr lang="en-US"/>
              <a:t>Richard Lidh</a:t>
            </a:r>
          </a:p>
        </p:txBody>
      </p:sp>
      <p:sp>
        <p:nvSpPr>
          <p:cNvPr id="6" name="Slide Number Placeholder 5"/>
          <p:cNvSpPr>
            <a:spLocks noGrp="1"/>
          </p:cNvSpPr>
          <p:nvPr>
            <p:ph type="sldNum" sz="quarter" idx="5"/>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357909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15:5, 9-11</a:t>
            </a:r>
            <a:r>
              <a:rPr lang="en-US" dirty="0"/>
              <a:t> – “But some believers who belonged to the party of the Pharisees rose up and said, ‘It is necessary to circumcise them and to </a:t>
            </a:r>
            <a:r>
              <a:rPr lang="en-US" b="1" dirty="0"/>
              <a:t>order them to keep the law of </a:t>
            </a:r>
            <a:r>
              <a:rPr lang="en-US" b="0" dirty="0"/>
              <a:t>Moses’ … 9</a:t>
            </a:r>
            <a:r>
              <a:rPr lang="en-US" dirty="0"/>
              <a:t> and he [God] made no distinction between us and them, having cleansed their hearts by faith. 10 Now, therefore, why are you putting God to the test by placing a yoke on the neck of the disciples that neither our fathers nor we have been able to bear? 11 But we believe that </a:t>
            </a:r>
            <a:r>
              <a:rPr lang="en-US" b="1" dirty="0"/>
              <a:t>we will be saved through the grace of the Lord Jesus</a:t>
            </a:r>
            <a:r>
              <a:rPr lang="en-US" dirty="0"/>
              <a:t>, just as they will.“</a:t>
            </a:r>
          </a:p>
          <a:p>
            <a:r>
              <a:rPr lang="en-US" b="1" dirty="0"/>
              <a:t>Galatians 2:16</a:t>
            </a:r>
            <a:r>
              <a:rPr lang="en-US" dirty="0"/>
              <a:t> – “… we know that a person is </a:t>
            </a:r>
            <a:r>
              <a:rPr lang="en-US" b="1" dirty="0"/>
              <a:t>not justified by works of the law</a:t>
            </a:r>
            <a:r>
              <a:rPr lang="en-US" dirty="0"/>
              <a:t> but through faith in Jesus Christ, so we also have believed in Christ Jesus, in order to be justified by faith in Christ and not by works of the law, because by works of the law no one will be justified.”</a:t>
            </a:r>
          </a:p>
          <a:p>
            <a:endParaRPr lang="en-US" dirty="0"/>
          </a:p>
          <a:p>
            <a:r>
              <a:rPr lang="en-US" b="1" dirty="0"/>
              <a:t>Romans 9:30-32</a:t>
            </a:r>
            <a:r>
              <a:rPr lang="en-US" dirty="0"/>
              <a:t> – “30 What shall we say, then? That Gentiles who did not pursue righteousness have attained it, that is, a righteousness that is by faith; 31 but that Israel who pursued a law that would lead to righteousness did not succeed in reaching that law. 32 Why? Because they did not pursue it by faith, </a:t>
            </a:r>
            <a:r>
              <a:rPr lang="en-US" b="1" dirty="0"/>
              <a:t>but as if it were based on works</a:t>
            </a:r>
            <a:r>
              <a:rPr lang="en-US" dirty="0"/>
              <a:t>. They have stumbled over the stumbling stone, 33 as it is written, ‘Behold, I am laying in Zion a stone of stumbling, and a rock of offense;  and </a:t>
            </a:r>
            <a:r>
              <a:rPr lang="en-US" b="1" dirty="0"/>
              <a:t>whoever believes in him</a:t>
            </a:r>
            <a:r>
              <a:rPr lang="en-US" dirty="0"/>
              <a:t> will not be put to shame. 10 Brothers, my heart's desire and prayer to God for them is that they may be saved. 2 I bear them witness that they have a zeal for God, but </a:t>
            </a:r>
            <a:r>
              <a:rPr lang="en-US" b="1" dirty="0"/>
              <a:t>not according to knowledge</a:t>
            </a:r>
            <a:r>
              <a:rPr lang="en-US" dirty="0"/>
              <a:t>. 3 For, being ignorant of the righteousness that comes from God, and seeking to establish their own, they did not submit to God's righteousness.”</a:t>
            </a:r>
          </a:p>
        </p:txBody>
      </p:sp>
      <p:sp>
        <p:nvSpPr>
          <p:cNvPr id="4" name="Date Placeholder 3"/>
          <p:cNvSpPr>
            <a:spLocks noGrp="1"/>
          </p:cNvSpPr>
          <p:nvPr>
            <p:ph type="dt" idx="1"/>
          </p:nvPr>
        </p:nvSpPr>
        <p:spPr/>
        <p:txBody>
          <a:bodyPr/>
          <a:lstStyle/>
          <a:p>
            <a:r>
              <a:rPr lang="en-US"/>
              <a:t>1/14/2024 pm</a:t>
            </a:r>
          </a:p>
        </p:txBody>
      </p:sp>
      <p:sp>
        <p:nvSpPr>
          <p:cNvPr id="5" name="Footer Placeholder 4"/>
          <p:cNvSpPr>
            <a:spLocks noGrp="1"/>
          </p:cNvSpPr>
          <p:nvPr>
            <p:ph type="ftr" sz="quarter" idx="4"/>
          </p:nvPr>
        </p:nvSpPr>
        <p:spPr/>
        <p:txBody>
          <a:bodyPr/>
          <a:lstStyle/>
          <a:p>
            <a:r>
              <a:rPr lang="en-US"/>
              <a:t>Richard Lidh</a:t>
            </a:r>
          </a:p>
        </p:txBody>
      </p:sp>
      <p:sp>
        <p:nvSpPr>
          <p:cNvPr id="6" name="Slide Number Placeholder 5"/>
          <p:cNvSpPr>
            <a:spLocks noGrp="1"/>
          </p:cNvSpPr>
          <p:nvPr>
            <p:ph type="sldNum" sz="quarter" idx="5"/>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3197781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10:34-35</a:t>
            </a:r>
            <a:r>
              <a:rPr lang="en-US" dirty="0"/>
              <a:t> – “34 So Peter opened his mouth and said: ‘Truly I understand that God shows no partiality, 35 but in every nation anyone who fears him and </a:t>
            </a:r>
            <a:r>
              <a:rPr lang="en-US" b="1" dirty="0"/>
              <a:t>does what is right</a:t>
            </a:r>
            <a:r>
              <a:rPr lang="en-US" dirty="0"/>
              <a:t> is acceptable to him.’”</a:t>
            </a:r>
          </a:p>
          <a:p>
            <a:r>
              <a:rPr lang="en-US" b="1" dirty="0"/>
              <a:t>Mark 16:16</a:t>
            </a:r>
            <a:r>
              <a:rPr lang="en-US" dirty="0"/>
              <a:t> – “</a:t>
            </a:r>
            <a:r>
              <a:rPr lang="en-US" b="1" dirty="0"/>
              <a:t>Whoever believes and is baptized</a:t>
            </a:r>
            <a:r>
              <a:rPr lang="en-US" dirty="0"/>
              <a:t> will be saved, but whoever does not believe will be condemned.”</a:t>
            </a:r>
          </a:p>
          <a:p>
            <a:r>
              <a:rPr lang="en-US" b="1" dirty="0"/>
              <a:t>Acts 2:37-38</a:t>
            </a:r>
            <a:r>
              <a:rPr lang="en-US" dirty="0"/>
              <a:t> – “37 Now when they heard this they were cut to the heart, and said to Peter and the rest of the apostles, ‘Brothers, what shall we do?’ 38 And Peter said to them, ‘</a:t>
            </a:r>
            <a:r>
              <a:rPr lang="en-US" b="1" dirty="0"/>
              <a:t>Repent and be baptized</a:t>
            </a:r>
            <a:r>
              <a:rPr lang="en-US" dirty="0"/>
              <a:t> every one of you in the name of Jesus Christ for the forgiveness of your sins, and you will receive the gift of the Holy Spirit.’”</a:t>
            </a:r>
          </a:p>
          <a:p>
            <a:endParaRPr lang="en-US" dirty="0"/>
          </a:p>
          <a:p>
            <a:r>
              <a:rPr lang="en-US" b="1" dirty="0"/>
              <a:t>Colossians 3:17</a:t>
            </a:r>
            <a:r>
              <a:rPr lang="en-US" dirty="0"/>
              <a:t> – “And whatever you do, </a:t>
            </a:r>
            <a:r>
              <a:rPr lang="en-US" b="1" dirty="0"/>
              <a:t>in word or deed</a:t>
            </a:r>
            <a:r>
              <a:rPr lang="en-US" dirty="0"/>
              <a:t>, do everything in the name of the Lord Jesus, giving thanks to God the Father through him.”</a:t>
            </a:r>
          </a:p>
          <a:p>
            <a:r>
              <a:rPr lang="en-US" b="1" dirty="0"/>
              <a:t>II Timothy 1:13</a:t>
            </a:r>
            <a:r>
              <a:rPr lang="en-US" dirty="0"/>
              <a:t> – “</a:t>
            </a:r>
            <a:r>
              <a:rPr lang="en-US" b="1" dirty="0"/>
              <a:t>Follow the pattern</a:t>
            </a:r>
            <a:r>
              <a:rPr lang="en-US" dirty="0"/>
              <a:t> of the sound words that you have heard from me, in the faith and love that are in Christ Jesus.”</a:t>
            </a:r>
          </a:p>
          <a:p>
            <a:endParaRPr lang="en-US" dirty="0"/>
          </a:p>
          <a:p>
            <a:r>
              <a:rPr lang="en-US" b="1" dirty="0"/>
              <a:t>Romans 6:17-18</a:t>
            </a:r>
            <a:r>
              <a:rPr lang="en-US" dirty="0"/>
              <a:t> – “17 But thanks be to God, that you who were once slaves of sin </a:t>
            </a:r>
            <a:r>
              <a:rPr lang="en-US" b="1" dirty="0"/>
              <a:t>have become obedient</a:t>
            </a:r>
            <a:r>
              <a:rPr lang="en-US" dirty="0"/>
              <a:t> from the heart to the standard of teaching to which you were committed, 18 and, having been </a:t>
            </a:r>
            <a:r>
              <a:rPr lang="en-US" b="1" dirty="0"/>
              <a:t>set free from sin</a:t>
            </a:r>
            <a:r>
              <a:rPr lang="en-US" dirty="0"/>
              <a:t>, have become </a:t>
            </a:r>
            <a:r>
              <a:rPr lang="en-US" b="1" dirty="0"/>
              <a:t>slaves of righteousness</a:t>
            </a:r>
            <a:r>
              <a:rPr lang="en-US" dirty="0"/>
              <a:t>.”</a:t>
            </a:r>
          </a:p>
          <a:p>
            <a:endParaRPr lang="en-US" dirty="0"/>
          </a:p>
          <a:p>
            <a:r>
              <a:rPr lang="en-US" b="1" dirty="0"/>
              <a:t>John 4:23-24</a:t>
            </a:r>
            <a:r>
              <a:rPr lang="en-US" dirty="0"/>
              <a:t> – “23 But the hour is coming, and is now here, when the true worshipers will </a:t>
            </a:r>
            <a:r>
              <a:rPr lang="en-US" b="1" dirty="0"/>
              <a:t>worship the Father in spirit and truth</a:t>
            </a:r>
            <a:r>
              <a:rPr lang="en-US" dirty="0"/>
              <a:t>, for the Father is seeking such people to worship him. 24 God is spirit, and those who worship him must worship in spirit and truth.“</a:t>
            </a:r>
          </a:p>
          <a:p>
            <a:r>
              <a:rPr lang="en-US" b="1" dirty="0"/>
              <a:t>Luke 6:46</a:t>
            </a:r>
            <a:r>
              <a:rPr lang="en-US" dirty="0"/>
              <a:t> – “Why do you call me 'Lord, Lord,' and </a:t>
            </a:r>
            <a:r>
              <a:rPr lang="en-US" b="1" dirty="0"/>
              <a:t>not do what I tell you</a:t>
            </a:r>
            <a:r>
              <a:rPr lang="en-US" dirty="0"/>
              <a:t>?”</a:t>
            </a:r>
          </a:p>
          <a:p>
            <a:endParaRPr lang="en-US" dirty="0"/>
          </a:p>
          <a:p>
            <a:r>
              <a:rPr lang="en-US" b="1" dirty="0"/>
              <a:t>I Timothy 3:15</a:t>
            </a:r>
            <a:r>
              <a:rPr lang="en-US" dirty="0"/>
              <a:t> – “if I delay, you may know </a:t>
            </a:r>
            <a:r>
              <a:rPr lang="en-US" b="1" dirty="0"/>
              <a:t>how one ought to behave in the household of God</a:t>
            </a:r>
            <a:r>
              <a:rPr lang="en-US" dirty="0"/>
              <a:t>, which is the church of the living God, a pillar and buttress of truth.”</a:t>
            </a:r>
          </a:p>
        </p:txBody>
      </p:sp>
      <p:sp>
        <p:nvSpPr>
          <p:cNvPr id="4" name="Date Placeholder 3"/>
          <p:cNvSpPr>
            <a:spLocks noGrp="1"/>
          </p:cNvSpPr>
          <p:nvPr>
            <p:ph type="dt" idx="1"/>
          </p:nvPr>
        </p:nvSpPr>
        <p:spPr/>
        <p:txBody>
          <a:bodyPr/>
          <a:lstStyle/>
          <a:p>
            <a:r>
              <a:rPr lang="en-US"/>
              <a:t>1/14/2024 pm</a:t>
            </a:r>
          </a:p>
        </p:txBody>
      </p:sp>
      <p:sp>
        <p:nvSpPr>
          <p:cNvPr id="5" name="Footer Placeholder 4"/>
          <p:cNvSpPr>
            <a:spLocks noGrp="1"/>
          </p:cNvSpPr>
          <p:nvPr>
            <p:ph type="ftr" sz="quarter" idx="4"/>
          </p:nvPr>
        </p:nvSpPr>
        <p:spPr/>
        <p:txBody>
          <a:bodyPr/>
          <a:lstStyle/>
          <a:p>
            <a:r>
              <a:rPr lang="en-US"/>
              <a:t>Richard Lidh</a:t>
            </a:r>
          </a:p>
        </p:txBody>
      </p:sp>
      <p:sp>
        <p:nvSpPr>
          <p:cNvPr id="6" name="Slide Number Placeholder 5"/>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219189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8:51</a:t>
            </a:r>
            <a:r>
              <a:rPr lang="en-US" dirty="0"/>
              <a:t> – “Truly, truly, I say to you, if anyone keeps my word, he will never see death.“</a:t>
            </a:r>
          </a:p>
          <a:p>
            <a:endParaRPr lang="en-US" dirty="0"/>
          </a:p>
          <a:p>
            <a:r>
              <a:rPr lang="en-US" b="1" dirty="0"/>
              <a:t>John 14:15</a:t>
            </a:r>
            <a:r>
              <a:rPr lang="en-US" dirty="0"/>
              <a:t> – “If you love me, you will keep my commandments.”</a:t>
            </a:r>
          </a:p>
          <a:p>
            <a:endParaRPr lang="en-US" dirty="0"/>
          </a:p>
          <a:p>
            <a:r>
              <a:rPr lang="en-US" b="1" dirty="0"/>
              <a:t>John 14:21, 24</a:t>
            </a:r>
            <a:r>
              <a:rPr lang="en-US" dirty="0"/>
              <a:t> – “21 Whoever has my commandments and keeps them, </a:t>
            </a:r>
            <a:r>
              <a:rPr lang="en-US" b="1" dirty="0"/>
              <a:t>he it is who loves me</a:t>
            </a:r>
            <a:r>
              <a:rPr lang="en-US" dirty="0"/>
              <a:t>. And he who loves me </a:t>
            </a:r>
            <a:r>
              <a:rPr lang="en-US" b="1" dirty="0"/>
              <a:t>will be loved by my Father</a:t>
            </a:r>
            <a:r>
              <a:rPr lang="en-US" dirty="0"/>
              <a:t>, and </a:t>
            </a:r>
            <a:r>
              <a:rPr lang="en-US" b="1" dirty="0"/>
              <a:t>I will love him</a:t>
            </a:r>
            <a:r>
              <a:rPr lang="en-US" dirty="0"/>
              <a:t> and manifest myself to him … 24 Whoever does not love me does not keep my words. And the word that you hear is not mine but the Father's who sent me.”</a:t>
            </a:r>
          </a:p>
          <a:p>
            <a:endParaRPr lang="en-US" dirty="0"/>
          </a:p>
          <a:p>
            <a:r>
              <a:rPr lang="en-US" b="1" dirty="0"/>
              <a:t>John 15:14</a:t>
            </a:r>
            <a:r>
              <a:rPr lang="en-US" dirty="0"/>
              <a:t> – “You are my friends </a:t>
            </a:r>
            <a:r>
              <a:rPr lang="en-US" b="1" dirty="0"/>
              <a:t>if you do what I command you</a:t>
            </a:r>
            <a:r>
              <a:rPr lang="en-US" dirty="0"/>
              <a:t>.”</a:t>
            </a:r>
          </a:p>
          <a:p>
            <a:r>
              <a:rPr lang="en-US" b="1" dirty="0"/>
              <a:t>I John 2:3-6</a:t>
            </a:r>
            <a:r>
              <a:rPr lang="en-US" dirty="0"/>
              <a:t> – “3 And by this we know that we have come to know him, if we keep his commandments. 4 Whoever says ’I know him’ but does not keep his commandments is a liar, and the truth is not in him, 5 but whoever keeps his word, </a:t>
            </a:r>
            <a:r>
              <a:rPr lang="en-US" b="1" dirty="0"/>
              <a:t>in him truly the love of God is perfected</a:t>
            </a:r>
            <a:r>
              <a:rPr lang="en-US" dirty="0"/>
              <a:t>. By this we may be sure that we are in him: 6 whoever says he abides in him ought to walk in the same way in which he walked.”</a:t>
            </a:r>
          </a:p>
          <a:p>
            <a:endParaRPr lang="en-US" dirty="0"/>
          </a:p>
          <a:p>
            <a:r>
              <a:rPr lang="en-US" b="1" dirty="0"/>
              <a:t>Romans 6:16</a:t>
            </a:r>
            <a:r>
              <a:rPr lang="en-US" dirty="0"/>
              <a:t> – “Do you not know that if you present yourselves to anyone as obedient slaves, </a:t>
            </a:r>
            <a:r>
              <a:rPr lang="en-US" b="1" dirty="0"/>
              <a:t>you are slaves of the one whom you obey</a:t>
            </a:r>
            <a:r>
              <a:rPr lang="en-US" dirty="0"/>
              <a:t>, either of sin, which leads to death, or of obedience, </a:t>
            </a:r>
            <a:r>
              <a:rPr lang="en-US" b="1" dirty="0"/>
              <a:t>which leads to righteousness</a:t>
            </a:r>
            <a:r>
              <a:rPr lang="en-US" dirty="0"/>
              <a:t>?”</a:t>
            </a:r>
          </a:p>
        </p:txBody>
      </p:sp>
      <p:sp>
        <p:nvSpPr>
          <p:cNvPr id="4" name="Date Placeholder 3"/>
          <p:cNvSpPr>
            <a:spLocks noGrp="1"/>
          </p:cNvSpPr>
          <p:nvPr>
            <p:ph type="dt" idx="1"/>
          </p:nvPr>
        </p:nvSpPr>
        <p:spPr/>
        <p:txBody>
          <a:bodyPr/>
          <a:lstStyle/>
          <a:p>
            <a:r>
              <a:rPr lang="en-US"/>
              <a:t>1/14/2024 pm</a:t>
            </a:r>
          </a:p>
        </p:txBody>
      </p:sp>
      <p:sp>
        <p:nvSpPr>
          <p:cNvPr id="5" name="Footer Placeholder 4"/>
          <p:cNvSpPr>
            <a:spLocks noGrp="1"/>
          </p:cNvSpPr>
          <p:nvPr>
            <p:ph type="ftr" sz="quarter" idx="4"/>
          </p:nvPr>
        </p:nvSpPr>
        <p:spPr/>
        <p:txBody>
          <a:bodyPr/>
          <a:lstStyle/>
          <a:p>
            <a:r>
              <a:rPr lang="en-US"/>
              <a:t>Richard Lidh</a:t>
            </a:r>
          </a:p>
        </p:txBody>
      </p:sp>
      <p:sp>
        <p:nvSpPr>
          <p:cNvPr id="6" name="Slide Number Placeholder 5"/>
          <p:cNvSpPr>
            <a:spLocks noGrp="1"/>
          </p:cNvSpPr>
          <p:nvPr>
            <p:ph type="sldNum" sz="quarter" idx="5"/>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3628436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498602"/>
            <a:ext cx="5257800" cy="3298825"/>
          </a:xfrm>
        </p:spPr>
        <p:txBody>
          <a:bodyPr>
            <a:normAutofit/>
          </a:bodyPr>
          <a:lstStyle>
            <a:lvl1pPr>
              <a:lnSpc>
                <a:spcPct val="90000"/>
              </a:lnSpc>
              <a:defRPr sz="4051" cap="none" baseline="0"/>
            </a:lvl1pPr>
          </a:lstStyle>
          <a:p>
            <a:r>
              <a:rPr lang="en-US"/>
              <a:t>Click to edit Master title style</a:t>
            </a:r>
            <a:endParaRPr/>
          </a:p>
        </p:txBody>
      </p:sp>
      <p:sp>
        <p:nvSpPr>
          <p:cNvPr id="3" name="Subtitle 2"/>
          <p:cNvSpPr>
            <a:spLocks noGrp="1"/>
          </p:cNvSpPr>
          <p:nvPr>
            <p:ph type="subTitle" idx="1"/>
          </p:nvPr>
        </p:nvSpPr>
        <p:spPr>
          <a:xfrm>
            <a:off x="3505200" y="4927600"/>
            <a:ext cx="5257800" cy="1244600"/>
          </a:xfrm>
        </p:spPr>
        <p:txBody>
          <a:bodyPr>
            <a:normAutofit/>
          </a:bodyPr>
          <a:lstStyle>
            <a:lvl1pPr marL="0" indent="0" algn="l">
              <a:spcBef>
                <a:spcPts val="0"/>
              </a:spcBef>
              <a:buNone/>
              <a:defRPr sz="2101" b="0">
                <a:solidFill>
                  <a:schemeClr val="tx1"/>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274639"/>
            <a:ext cx="106680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9"/>
            <a:ext cx="6400800"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445000"/>
            <a:ext cx="5257800" cy="1930400"/>
          </a:xfrm>
        </p:spPr>
        <p:txBody>
          <a:bodyPr anchor="t">
            <a:normAutofit/>
          </a:bodyPr>
          <a:lstStyle>
            <a:lvl1pPr algn="l">
              <a:defRPr sz="4051" b="0" cap="none" baseline="0"/>
            </a:lvl1pPr>
          </a:lstStyle>
          <a:p>
            <a:r>
              <a:rPr lang="en-US"/>
              <a:t>Click to edit Master title style</a:t>
            </a:r>
            <a:endParaRPr dirty="0"/>
          </a:p>
        </p:txBody>
      </p:sp>
      <p:sp>
        <p:nvSpPr>
          <p:cNvPr id="3" name="Text Placeholder 2"/>
          <p:cNvSpPr>
            <a:spLocks noGrp="1"/>
          </p:cNvSpPr>
          <p:nvPr>
            <p:ph type="body" idx="1"/>
          </p:nvPr>
        </p:nvSpPr>
        <p:spPr>
          <a:xfrm>
            <a:off x="609600" y="3124201"/>
            <a:ext cx="5257800" cy="1296987"/>
          </a:xfrm>
        </p:spPr>
        <p:txBody>
          <a:bodyPr anchor="b">
            <a:normAutofit/>
          </a:bodyPr>
          <a:lstStyle>
            <a:lvl1pPr marL="0" indent="0">
              <a:spcBef>
                <a:spcPts val="0"/>
              </a:spcBef>
              <a:buNone/>
              <a:defRPr sz="2101">
                <a:solidFill>
                  <a:schemeClr val="tx1"/>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382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280277" indent="0">
              <a:buNone/>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4" name="Content Placeholder 3"/>
          <p:cNvSpPr>
            <a:spLocks noGrp="1"/>
          </p:cNvSpPr>
          <p:nvPr>
            <p:ph sz="half" idx="2"/>
          </p:nvPr>
        </p:nvSpPr>
        <p:spPr>
          <a:xfrm>
            <a:off x="8382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7244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a:p>
        </p:txBody>
      </p:sp>
      <p:sp>
        <p:nvSpPr>
          <p:cNvPr id="2" name="Title 1"/>
          <p:cNvSpPr>
            <a:spLocks noGrp="1"/>
          </p:cNvSpPr>
          <p:nvPr>
            <p:ph type="title"/>
          </p:nvPr>
        </p:nvSpPr>
        <p:spPr>
          <a:xfrm>
            <a:off x="228601" y="1701800"/>
            <a:ext cx="2514600" cy="2844800"/>
          </a:xfrm>
        </p:spPr>
        <p:txBody>
          <a:bodyPr anchor="b">
            <a:normAutofit/>
          </a:bodyPr>
          <a:lstStyle>
            <a:lvl1pPr algn="l">
              <a:defRPr sz="1500" b="1"/>
            </a:lvl1pPr>
          </a:lstStyle>
          <a:p>
            <a:r>
              <a:rPr lang="en-US"/>
              <a:t>Click to edit Master title style</a:t>
            </a:r>
            <a:endParaRPr/>
          </a:p>
        </p:txBody>
      </p:sp>
      <p:sp>
        <p:nvSpPr>
          <p:cNvPr id="4" name="Text Placeholder 3"/>
          <p:cNvSpPr>
            <a:spLocks noGrp="1"/>
          </p:cNvSpPr>
          <p:nvPr>
            <p:ph type="body" sz="half" idx="2"/>
          </p:nvPr>
        </p:nvSpPr>
        <p:spPr>
          <a:xfrm>
            <a:off x="228601" y="4648200"/>
            <a:ext cx="2514600" cy="1727200"/>
          </a:xfrm>
        </p:spPr>
        <p:txBody>
          <a:bodyPr>
            <a:normAutofit/>
          </a:bodyPr>
          <a:lstStyle>
            <a:lvl1pPr marL="0" indent="0">
              <a:spcBef>
                <a:spcPts val="90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3" name="Content Placeholder 2"/>
          <p:cNvSpPr>
            <a:spLocks noGrp="1"/>
          </p:cNvSpPr>
          <p:nvPr>
            <p:ph idx="1"/>
          </p:nvPr>
        </p:nvSpPr>
        <p:spPr>
          <a:xfrm>
            <a:off x="3352800" y="482600"/>
            <a:ext cx="5105400" cy="5892800"/>
          </a:xfrm>
        </p:spPr>
        <p:txBody>
          <a:bodyPr>
            <a:normAutofit/>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a:p>
        </p:txBody>
      </p:sp>
      <p:sp>
        <p:nvSpPr>
          <p:cNvPr id="2" name="Title 1"/>
          <p:cNvSpPr>
            <a:spLocks noGrp="1"/>
          </p:cNvSpPr>
          <p:nvPr>
            <p:ph type="title"/>
          </p:nvPr>
        </p:nvSpPr>
        <p:spPr>
          <a:xfrm>
            <a:off x="1828800" y="4800600"/>
            <a:ext cx="5486400" cy="762000"/>
          </a:xfrm>
        </p:spPr>
        <p:txBody>
          <a:bodyPr anchor="b">
            <a:normAutofit/>
          </a:bodyPr>
          <a:lstStyle>
            <a:lvl1pPr algn="l">
              <a:defRPr sz="15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828800" y="279402"/>
            <a:ext cx="5486400" cy="4448175"/>
          </a:xfrm>
        </p:spPr>
        <p:txBody>
          <a:bodyPr>
            <a:normAutofit/>
          </a:bodyPr>
          <a:lstStyle>
            <a:lvl1pPr marL="0" indent="0">
              <a:buNone/>
              <a:defRPr sz="2101"/>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a:t>Click icon to add picture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800"/>
          </a:p>
        </p:txBody>
      </p:sp>
      <p:sp>
        <p:nvSpPr>
          <p:cNvPr id="2" name="Title Placeholder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900" baseline="0">
                <a:solidFill>
                  <a:schemeClr val="tx2">
                    <a:lumMod val="65000"/>
                    <a:lumOff val="35000"/>
                  </a:schemeClr>
                </a:solidFill>
              </a:defRPr>
            </a:lvl1pPr>
          </a:lstStyle>
          <a:p>
            <a:endParaRPr lang="en-US"/>
          </a:p>
        </p:txBody>
      </p:sp>
      <p:sp>
        <p:nvSpPr>
          <p:cNvPr id="5" name="Footer Placeholder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9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9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84" rtl="0" eaLnBrk="1" latinLnBrk="0" hangingPunct="1">
        <a:lnSpc>
          <a:spcPct val="85000"/>
        </a:lnSpc>
        <a:spcBef>
          <a:spcPct val="0"/>
        </a:spcBef>
        <a:buNone/>
        <a:tabLst/>
        <a:defRPr sz="3301" kern="1200" cap="none" baseline="0">
          <a:solidFill>
            <a:schemeClr val="tx1"/>
          </a:solidFill>
          <a:latin typeface="+mj-lt"/>
          <a:ea typeface="+mj-ea"/>
          <a:cs typeface="+mj-cs"/>
        </a:defRPr>
      </a:lvl1pPr>
    </p:titleStyle>
    <p:bodyStyle>
      <a:lvl1pPr marL="228621" indent="-228621" algn="l" defTabSz="914484" rtl="0" eaLnBrk="1" latinLnBrk="0" hangingPunct="1">
        <a:lnSpc>
          <a:spcPct val="95000"/>
        </a:lnSpc>
        <a:spcBef>
          <a:spcPts val="1400"/>
        </a:spcBef>
        <a:buSzPct val="100000"/>
        <a:buFont typeface="Arial" pitchFamily="34" charset="0"/>
        <a:buChar char="•"/>
        <a:defRPr sz="1800" kern="1200">
          <a:solidFill>
            <a:schemeClr val="tx1"/>
          </a:solidFill>
          <a:latin typeface="+mn-lt"/>
          <a:ea typeface="+mn-ea"/>
          <a:cs typeface="+mn-cs"/>
        </a:defRPr>
      </a:lvl1pPr>
      <a:lvl2pPr marL="548690" indent="-228621" algn="l" defTabSz="914484" rtl="0" eaLnBrk="1" latinLnBrk="0" hangingPunct="1">
        <a:lnSpc>
          <a:spcPct val="95000"/>
        </a:lnSpc>
        <a:spcBef>
          <a:spcPts val="800"/>
        </a:spcBef>
        <a:buSzPct val="100000"/>
        <a:buFont typeface="Century Gothic" pitchFamily="34" charset="0"/>
        <a:buChar char="–"/>
        <a:defRPr sz="1500" kern="1200">
          <a:solidFill>
            <a:schemeClr val="tx1"/>
          </a:solidFill>
          <a:latin typeface="+mn-lt"/>
          <a:ea typeface="+mn-ea"/>
          <a:cs typeface="+mn-cs"/>
        </a:defRPr>
      </a:lvl2pPr>
      <a:lvl3pPr marL="86875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3pPr>
      <a:lvl4pPr marL="118882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4pPr>
      <a:lvl5pPr marL="1508898"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5pPr>
      <a:lvl6pPr marL="182896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6pPr>
      <a:lvl7pPr marL="214903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7pPr>
      <a:lvl8pPr marL="2469106"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8pPr>
      <a:lvl9pPr marL="2834900"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5868" y="2205134"/>
            <a:ext cx="5239836" cy="2367164"/>
          </a:xfrm>
        </p:spPr>
        <p:txBody>
          <a:bodyPr>
            <a:spAutoFit/>
          </a:bodyPr>
          <a:lstStyle/>
          <a:p>
            <a:pPr>
              <a:spcBef>
                <a:spcPts val="900"/>
              </a:spcBef>
            </a:pPr>
            <a:r>
              <a:rPr lang="en-US" sz="5401" b="1" dirty="0">
                <a:solidFill>
                  <a:schemeClr val="tx2"/>
                </a:solidFill>
                <a:latin typeface="Calibri" panose="020F0502020204030204" pitchFamily="34" charset="0"/>
                <a:ea typeface="Calibri" panose="020F0502020204030204" pitchFamily="34" charset="0"/>
                <a:cs typeface="Calibri" panose="020F0502020204030204" pitchFamily="34" charset="0"/>
              </a:rPr>
              <a:t>Are We Legalists</a:t>
            </a:r>
            <a:br>
              <a:rPr lang="en-US" sz="5401" b="1"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5401" b="1" dirty="0">
                <a:solidFill>
                  <a:schemeClr val="tx2"/>
                </a:solidFill>
                <a:latin typeface="Calibri" panose="020F0502020204030204" pitchFamily="34" charset="0"/>
                <a:ea typeface="Calibri" panose="020F0502020204030204" pitchFamily="34" charset="0"/>
                <a:cs typeface="Calibri" panose="020F0502020204030204" pitchFamily="34" charset="0"/>
              </a:rPr>
              <a:t>When We Obey Christ?</a:t>
            </a:r>
          </a:p>
        </p:txBody>
      </p:sp>
      <p:sp>
        <p:nvSpPr>
          <p:cNvPr id="3" name="TextBox 2">
            <a:extLst>
              <a:ext uri="{FF2B5EF4-FFF2-40B4-BE49-F238E27FC236}">
                <a16:creationId xmlns:a16="http://schemas.microsoft.com/office/drawing/2014/main" id="{229E4E22-9287-9C7D-052F-7F530FB13AE5}"/>
              </a:ext>
            </a:extLst>
          </p:cNvPr>
          <p:cNvSpPr txBox="1"/>
          <p:nvPr/>
        </p:nvSpPr>
        <p:spPr>
          <a:xfrm>
            <a:off x="3485868" y="4572000"/>
            <a:ext cx="3048000" cy="646331"/>
          </a:xfrm>
          <a:prstGeom prst="rect">
            <a:avLst/>
          </a:prstGeom>
          <a:noFill/>
        </p:spPr>
        <p:txBody>
          <a:bodyPr wrap="square" rtlCol="0">
            <a:spAutoFit/>
          </a:bodyPr>
          <a:lstStyle/>
          <a:p>
            <a:r>
              <a:rPr lang="en-US" sz="3600" b="1" dirty="0">
                <a:solidFill>
                  <a:schemeClr val="tx2"/>
                </a:solidFill>
                <a:latin typeface="Calibri" panose="020F0502020204030204" pitchFamily="34" charset="0"/>
                <a:cs typeface="Calibri" panose="020F0502020204030204" pitchFamily="34" charset="0"/>
              </a:rPr>
              <a:t>II Timothy 1:13</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8663D-AB0F-1FDC-F5A8-98E9360F9326}"/>
              </a:ext>
            </a:extLst>
          </p:cNvPr>
          <p:cNvSpPr>
            <a:spLocks noGrp="1"/>
          </p:cNvSpPr>
          <p:nvPr>
            <p:ph type="title"/>
          </p:nvPr>
        </p:nvSpPr>
        <p:spPr>
          <a:xfrm>
            <a:off x="627623" y="3600494"/>
            <a:ext cx="5391521" cy="1277507"/>
          </a:xfrm>
        </p:spPr>
        <p:txBody>
          <a:bodyPr>
            <a:spAutoFit/>
          </a:bodyPr>
          <a:lstStyle/>
          <a:p>
            <a:pPr>
              <a:lnSpc>
                <a:spcPct val="100000"/>
              </a:lnSpc>
            </a:pPr>
            <a:r>
              <a:rPr lang="en-US" sz="4501" b="1" dirty="0">
                <a:solidFill>
                  <a:schemeClr val="tx2"/>
                </a:solidFill>
                <a:latin typeface="Calibri" panose="020F0502020204030204" pitchFamily="34" charset="0"/>
                <a:ea typeface="Calibri" panose="020F0502020204030204" pitchFamily="34" charset="0"/>
                <a:cs typeface="Calibri" panose="020F0502020204030204" pitchFamily="34" charset="0"/>
              </a:rPr>
              <a:t>Applications for Us</a:t>
            </a:r>
            <a:br>
              <a:rPr lang="en-US" sz="4501" b="1"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001" dirty="0">
                <a:solidFill>
                  <a:schemeClr val="tx2"/>
                </a:solidFill>
                <a:latin typeface="Calibri" panose="020F0502020204030204" pitchFamily="34" charset="0"/>
                <a:ea typeface="Calibri" panose="020F0502020204030204" pitchFamily="34" charset="0"/>
                <a:cs typeface="Calibri" panose="020F0502020204030204" pitchFamily="34" charset="0"/>
              </a:rPr>
              <a:t>(Lessons for Christians)</a:t>
            </a:r>
            <a:endParaRPr lang="en-US" sz="4501"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6005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8129" y="301752"/>
            <a:ext cx="7887742" cy="657658"/>
          </a:xfrm>
        </p:spPr>
        <p:txBody>
          <a:bodyPr>
            <a:spAutoFit/>
          </a:bodyPr>
          <a:lstStyle/>
          <a:p>
            <a:pPr algn="ctr"/>
            <a:r>
              <a:rPr lang="en-US" sz="4000" b="1" dirty="0">
                <a:solidFill>
                  <a:schemeClr val="tx2"/>
                </a:solidFill>
                <a:latin typeface="Calibri" panose="020F0502020204030204" pitchFamily="34" charset="0"/>
                <a:ea typeface="Calibri" panose="020F0502020204030204" pitchFamily="34" charset="0"/>
                <a:cs typeface="Calibri" panose="020F0502020204030204" pitchFamily="34" charset="0"/>
              </a:rPr>
              <a:t>Lessons As We Live By Faith</a:t>
            </a:r>
          </a:p>
        </p:txBody>
      </p:sp>
      <p:sp>
        <p:nvSpPr>
          <p:cNvPr id="14" name="Content Placeholder 13"/>
          <p:cNvSpPr>
            <a:spLocks noGrp="1"/>
          </p:cNvSpPr>
          <p:nvPr>
            <p:ph idx="1"/>
          </p:nvPr>
        </p:nvSpPr>
        <p:spPr>
          <a:xfrm>
            <a:off x="152400" y="1143000"/>
            <a:ext cx="8862950" cy="4555071"/>
          </a:xfrm>
        </p:spPr>
        <p:txBody>
          <a:bodyPr wrap="square">
            <a:spAutoFit/>
          </a:bodyPr>
          <a:lstStyle/>
          <a:p>
            <a:pPr>
              <a:lnSpc>
                <a:spcPct val="100000"/>
              </a:lnSpc>
              <a:spcBef>
                <a:spcPts val="0"/>
              </a:spcBef>
            </a:pP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You are not a legalist for affirming salvation is conditional</a:t>
            </a: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3200" spc="-75" dirty="0">
                <a:solidFill>
                  <a:schemeClr val="tx2"/>
                </a:solidFill>
                <a:latin typeface="Calibri" panose="020F0502020204030204" pitchFamily="34" charset="0"/>
                <a:ea typeface="Calibri" panose="020F0502020204030204" pitchFamily="34" charset="0"/>
                <a:cs typeface="Calibri" panose="020F0502020204030204" pitchFamily="34" charset="0"/>
              </a:rPr>
              <a:t>Acts 10:34-35; Mark 16:16; Acts 2:37-38</a:t>
            </a:r>
          </a:p>
          <a:p>
            <a:pPr>
              <a:lnSpc>
                <a:spcPct val="100000"/>
              </a:lnSpc>
              <a:spcBef>
                <a:spcPts val="0"/>
              </a:spcBef>
            </a:pP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It is not legalism to have Bible authority for all </a:t>
            </a:r>
            <a:b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200" b="1" dirty="0">
                <a:solidFill>
                  <a:schemeClr val="tx2"/>
                </a:solidFill>
                <a:latin typeface="Calibri" panose="020F0502020204030204" pitchFamily="34" charset="0"/>
                <a:ea typeface="Calibri" panose="020F0502020204030204" pitchFamily="34" charset="0"/>
                <a:cs typeface="Calibri" panose="020F0502020204030204" pitchFamily="34" charset="0"/>
              </a:rPr>
              <a:t>we believe and practice</a:t>
            </a: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 Colossians 3:17;</a:t>
            </a:r>
            <a:b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II Timothy 1:13</a:t>
            </a:r>
          </a:p>
          <a:p>
            <a:pPr marL="628650" lvl="1" indent="-309563">
              <a:lnSpc>
                <a:spcPct val="100000"/>
              </a:lnSpc>
              <a:spcBef>
                <a:spcPts val="0"/>
              </a:spcBef>
            </a:pP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How to be saved, Romans 6:17-18</a:t>
            </a:r>
          </a:p>
          <a:p>
            <a:pPr marL="628650" lvl="1" indent="-309563">
              <a:lnSpc>
                <a:spcPct val="100000"/>
              </a:lnSpc>
              <a:spcBef>
                <a:spcPts val="0"/>
              </a:spcBef>
            </a:pP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How to worship, John 4:23-24; Luke 6:46</a:t>
            </a:r>
          </a:p>
          <a:p>
            <a:pPr marL="628650" lvl="1" indent="-309563">
              <a:lnSpc>
                <a:spcPct val="100000"/>
              </a:lnSpc>
              <a:spcBef>
                <a:spcPts val="0"/>
              </a:spcBef>
            </a:pP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Local church organization and work,</a:t>
            </a:r>
            <a:b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I Timothy 3:15</a:t>
            </a:r>
          </a:p>
        </p:txBody>
      </p:sp>
      <p:sp>
        <p:nvSpPr>
          <p:cNvPr id="2" name="Slide Number Placeholder 2">
            <a:extLst>
              <a:ext uri="{FF2B5EF4-FFF2-40B4-BE49-F238E27FC236}">
                <a16:creationId xmlns:a16="http://schemas.microsoft.com/office/drawing/2014/main" id="{1E8AEC72-E21F-CE6D-AA69-58F4D5BE9B02}"/>
              </a:ext>
            </a:extLst>
          </p:cNvPr>
          <p:cNvSpPr>
            <a:spLocks noGrp="1"/>
          </p:cNvSpPr>
          <p:nvPr>
            <p:ph type="sldNum" sz="quarter" idx="12"/>
          </p:nvPr>
        </p:nvSpPr>
        <p:spPr>
          <a:xfrm>
            <a:off x="8257881" y="6598577"/>
            <a:ext cx="830855" cy="240569"/>
          </a:xfrm>
        </p:spPr>
        <p:txBody>
          <a:bodyPr vert="horz" lIns="91448" tIns="45724" rIns="91448" bIns="45724" rtlCol="0" anchor="b"/>
          <a:lstStyle/>
          <a:p>
            <a:fld id="{DA60BA0E-20D0-4E7C-B286-26C960A6788F}" type="slidenum">
              <a:rPr lang="en-US" sz="105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pPr/>
              <a:t>11</a:t>
            </a:fld>
            <a:endParaRPr lang="en-US" sz="105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4739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8129" y="304800"/>
            <a:ext cx="7887742" cy="756467"/>
          </a:xfrm>
        </p:spPr>
        <p:txBody>
          <a:bodyPr>
            <a:spAutoFit/>
          </a:bodyPr>
          <a:lstStyle/>
          <a:p>
            <a:pPr algn="ctr"/>
            <a:r>
              <a:rPr lang="en-US" sz="4800" b="1" dirty="0">
                <a:solidFill>
                  <a:schemeClr val="tx2"/>
                </a:solidFill>
                <a:latin typeface="Calibri" panose="020F0502020204030204" pitchFamily="34" charset="0"/>
                <a:ea typeface="Calibri" panose="020F0502020204030204" pitchFamily="34" charset="0"/>
                <a:cs typeface="Calibri" panose="020F0502020204030204" pitchFamily="34" charset="0"/>
              </a:rPr>
              <a:t>Lessons for Us</a:t>
            </a:r>
          </a:p>
        </p:txBody>
      </p:sp>
      <p:sp>
        <p:nvSpPr>
          <p:cNvPr id="14" name="Content Placeholder 13"/>
          <p:cNvSpPr>
            <a:spLocks noGrp="1"/>
          </p:cNvSpPr>
          <p:nvPr>
            <p:ph idx="1"/>
          </p:nvPr>
        </p:nvSpPr>
        <p:spPr>
          <a:xfrm>
            <a:off x="513293" y="1143000"/>
            <a:ext cx="8403238" cy="5663067"/>
          </a:xfrm>
        </p:spPr>
        <p:txBody>
          <a:bodyPr>
            <a:spAutoFit/>
          </a:bodyPr>
          <a:lstStyle/>
          <a:p>
            <a:pPr>
              <a:lnSpc>
                <a:spcPct val="100000"/>
              </a:lnSpc>
              <a:spcBef>
                <a:spcPts val="0"/>
              </a:spcBef>
            </a:pPr>
            <a:r>
              <a:rPr lang="en-US" sz="3600" b="1" dirty="0">
                <a:solidFill>
                  <a:schemeClr val="tx2"/>
                </a:solidFill>
                <a:latin typeface="Calibri" panose="020F0502020204030204" pitchFamily="34" charset="0"/>
                <a:ea typeface="Calibri" panose="020F0502020204030204" pitchFamily="34" charset="0"/>
                <a:cs typeface="Calibri" panose="020F0502020204030204" pitchFamily="34" charset="0"/>
              </a:rPr>
              <a:t>Obeying Jesus is not legalism</a:t>
            </a:r>
          </a:p>
          <a:p>
            <a:pPr lvl="1">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 Jesus taught and required obedience:</a:t>
            </a:r>
          </a:p>
          <a:p>
            <a:pPr marL="855663" lvl="2" indent="-385763">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To have eternal life, John 8:51</a:t>
            </a:r>
          </a:p>
          <a:p>
            <a:pPr marL="855663" lvl="2" indent="-385763">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It is what love does, John 14:15</a:t>
            </a:r>
          </a:p>
          <a:p>
            <a:pPr marL="855663" lvl="2" indent="-385763">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To love Jesus and be loved by God,</a:t>
            </a:r>
            <a:b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John 14:21, 24</a:t>
            </a:r>
          </a:p>
          <a:p>
            <a:pPr marL="855663" lvl="2" indent="-385763">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To be a friend of Jesus, John 15:14;</a:t>
            </a:r>
            <a:b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I John 2:3-6</a:t>
            </a:r>
          </a:p>
          <a:p>
            <a:pPr>
              <a:lnSpc>
                <a:spcPct val="100000"/>
              </a:lnSpc>
              <a:spcBef>
                <a:spcPts val="0"/>
              </a:spcBef>
            </a:pPr>
            <a:r>
              <a:rPr lang="en-US" sz="3600" b="1" dirty="0">
                <a:solidFill>
                  <a:schemeClr val="tx2"/>
                </a:solidFill>
                <a:latin typeface="Calibri" panose="020F0502020204030204" pitchFamily="34" charset="0"/>
                <a:ea typeface="Calibri" panose="020F0502020204030204" pitchFamily="34" charset="0"/>
                <a:cs typeface="Calibri" panose="020F0502020204030204" pitchFamily="34" charset="0"/>
              </a:rPr>
              <a:t>Grace and obedience are compatible</a:t>
            </a: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a:t>
            </a:r>
            <a:b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Romans 6:16</a:t>
            </a:r>
          </a:p>
        </p:txBody>
      </p:sp>
      <p:sp>
        <p:nvSpPr>
          <p:cNvPr id="2" name="Slide Number Placeholder 2">
            <a:extLst>
              <a:ext uri="{FF2B5EF4-FFF2-40B4-BE49-F238E27FC236}">
                <a16:creationId xmlns:a16="http://schemas.microsoft.com/office/drawing/2014/main" id="{1E8AEC72-E21F-CE6D-AA69-58F4D5BE9B02}"/>
              </a:ext>
            </a:extLst>
          </p:cNvPr>
          <p:cNvSpPr>
            <a:spLocks noGrp="1"/>
          </p:cNvSpPr>
          <p:nvPr>
            <p:ph type="sldNum" sz="quarter" idx="12"/>
          </p:nvPr>
        </p:nvSpPr>
        <p:spPr>
          <a:xfrm>
            <a:off x="8257881" y="6598577"/>
            <a:ext cx="830855" cy="240569"/>
          </a:xfrm>
        </p:spPr>
        <p:txBody>
          <a:bodyPr vert="horz" lIns="91448" tIns="45724" rIns="91448" bIns="45724" rtlCol="0" anchor="b"/>
          <a:lstStyle/>
          <a:p>
            <a:fld id="{DA60BA0E-20D0-4E7C-B286-26C960A6788F}" type="slidenum">
              <a:rPr lang="en-US" sz="105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pPr/>
              <a:t>12</a:t>
            </a:fld>
            <a:endParaRPr lang="en-US" sz="105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451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91440" y="1143000"/>
            <a:ext cx="8932697" cy="4859770"/>
          </a:xfrm>
        </p:spPr>
        <p:txBody>
          <a:bodyPr wrap="square">
            <a:spAutoFit/>
          </a:bodyPr>
          <a:lstStyle/>
          <a:p>
            <a:pPr>
              <a:spcBef>
                <a:spcPts val="0"/>
              </a:spcBef>
              <a:spcAft>
                <a:spcPts val="0"/>
              </a:spcAft>
              <a:buFont typeface="Arial" pitchFamily="34" charset="0"/>
              <a:buChar char="•"/>
            </a:pPr>
            <a:r>
              <a:rPr lang="en-US" sz="3600" b="1" dirty="0">
                <a:solidFill>
                  <a:schemeClr val="tx2"/>
                </a:solidFill>
                <a:latin typeface="Calibri" panose="020F0502020204030204" pitchFamily="34" charset="0"/>
                <a:cs typeface="Calibri" panose="020F0502020204030204" pitchFamily="34" charset="0"/>
              </a:rPr>
              <a:t> Hear the Word of God</a:t>
            </a:r>
          </a:p>
          <a:p>
            <a:pPr lvl="1">
              <a:spcBef>
                <a:spcPts val="0"/>
              </a:spcBef>
              <a:spcAft>
                <a:spcPts val="0"/>
              </a:spcAft>
              <a:buFont typeface="Arial" pitchFamily="34" charset="0"/>
              <a:buChar char="•"/>
            </a:pPr>
            <a:r>
              <a:rPr lang="en-US" sz="3600" b="1" dirty="0">
                <a:solidFill>
                  <a:schemeClr val="tx2"/>
                </a:solidFill>
                <a:latin typeface="Calibri" panose="020F0502020204030204" pitchFamily="34" charset="0"/>
                <a:cs typeface="Calibri" panose="020F0502020204030204" pitchFamily="34" charset="0"/>
              </a:rPr>
              <a:t> Romans 10:8</a:t>
            </a:r>
            <a:r>
              <a:rPr lang="en-US" sz="3600" dirty="0">
                <a:solidFill>
                  <a:schemeClr val="tx2"/>
                </a:solidFill>
                <a:latin typeface="Calibri" panose="020F0502020204030204" pitchFamily="34" charset="0"/>
                <a:cs typeface="Calibri" panose="020F0502020204030204" pitchFamily="34" charset="0"/>
              </a:rPr>
              <a:t> – “But what does it say? ‘The word is near you, in your mouth and in your heart’ (that is, the word of faith that we proclaim)”</a:t>
            </a:r>
          </a:p>
          <a:p>
            <a:pPr>
              <a:spcBef>
                <a:spcPts val="0"/>
              </a:spcBef>
              <a:spcAft>
                <a:spcPts val="0"/>
              </a:spcAft>
              <a:buFont typeface="Arial" pitchFamily="34" charset="0"/>
              <a:buChar char="•"/>
            </a:pPr>
            <a:r>
              <a:rPr lang="en-US" sz="3600" b="1" dirty="0">
                <a:solidFill>
                  <a:schemeClr val="tx2"/>
                </a:solidFill>
                <a:latin typeface="Calibri" panose="020F0502020204030204" pitchFamily="34" charset="0"/>
                <a:cs typeface="Calibri" panose="020F0502020204030204" pitchFamily="34" charset="0"/>
              </a:rPr>
              <a:t> Believe that Jesus is the Savior</a:t>
            </a:r>
          </a:p>
          <a:p>
            <a:pPr lvl="1">
              <a:spcBef>
                <a:spcPts val="0"/>
              </a:spcBef>
              <a:spcAft>
                <a:spcPts val="0"/>
              </a:spcAft>
              <a:buFont typeface="Arial" pitchFamily="34" charset="0"/>
              <a:buChar char="•"/>
            </a:pPr>
            <a:r>
              <a:rPr lang="en-US" sz="3600" b="1" dirty="0">
                <a:solidFill>
                  <a:schemeClr val="tx2"/>
                </a:solidFill>
                <a:latin typeface="Calibri" panose="020F0502020204030204" pitchFamily="34" charset="0"/>
                <a:cs typeface="Calibri" panose="020F0502020204030204" pitchFamily="34" charset="0"/>
              </a:rPr>
              <a:t> Romans 10:11</a:t>
            </a:r>
            <a:r>
              <a:rPr lang="en-US" sz="3600" dirty="0">
                <a:solidFill>
                  <a:schemeClr val="tx2"/>
                </a:solidFill>
                <a:latin typeface="Calibri" panose="020F0502020204030204" pitchFamily="34" charset="0"/>
                <a:cs typeface="Calibri" panose="020F0502020204030204" pitchFamily="34" charset="0"/>
              </a:rPr>
              <a:t> – “For the Scripture says, ‘Everyone who believes in him will not be put to shame.’”</a:t>
            </a:r>
          </a:p>
        </p:txBody>
      </p:sp>
      <p:sp>
        <p:nvSpPr>
          <p:cNvPr id="2" name="Rectangle 2">
            <a:extLst>
              <a:ext uri="{FF2B5EF4-FFF2-40B4-BE49-F238E27FC236}">
                <a16:creationId xmlns:a16="http://schemas.microsoft.com/office/drawing/2014/main" id="{A1A6F83D-4495-D42D-3230-32BAC51F25C5}"/>
              </a:ext>
            </a:extLst>
          </p:cNvPr>
          <p:cNvSpPr txBox="1">
            <a:spLocks noChangeArrowheads="1"/>
          </p:cNvSpPr>
          <p:nvPr/>
        </p:nvSpPr>
        <p:spPr bwMode="auto">
          <a:xfrm>
            <a:off x="704088" y="301752"/>
            <a:ext cx="7775753" cy="707878"/>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defTabSz="913653" rtl="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a:t>
            </a:r>
            <a:r>
              <a:rPr kumimoji="0" lang="en-US" altLang="en-US" sz="40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What Must I Do To Be Saved?</a:t>
            </a:r>
            <a:r>
              <a:rPr kumimoji="0" lang="en-US" altLang="en-US" sz="4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89452" y="1143000"/>
            <a:ext cx="8957726" cy="3807174"/>
          </a:xfrm>
        </p:spPr>
        <p:txBody>
          <a:bodyPr wrap="square">
            <a:spAutoFit/>
          </a:bodyPr>
          <a:lstStyle/>
          <a:p>
            <a:pPr>
              <a:spcBef>
                <a:spcPts val="0"/>
              </a:spcBef>
              <a:buFont typeface="Arial" pitchFamily="34" charset="0"/>
              <a:buChar char="•"/>
            </a:pPr>
            <a:r>
              <a:rPr lang="en-US" sz="3600" b="1" dirty="0">
                <a:solidFill>
                  <a:schemeClr val="tx2"/>
                </a:solidFill>
                <a:latin typeface="Calibri" panose="020F0502020204030204" pitchFamily="34" charset="0"/>
                <a:cs typeface="Calibri" panose="020F0502020204030204" pitchFamily="34" charset="0"/>
              </a:rPr>
              <a:t> Repent of your sins</a:t>
            </a:r>
          </a:p>
          <a:p>
            <a:pPr lvl="1">
              <a:spcBef>
                <a:spcPts val="0"/>
              </a:spcBef>
              <a:buFont typeface="Arial" pitchFamily="34" charset="0"/>
              <a:buChar char="•"/>
            </a:pPr>
            <a:r>
              <a:rPr lang="en-US" sz="3600" b="1" dirty="0">
                <a:solidFill>
                  <a:schemeClr val="tx2"/>
                </a:solidFill>
                <a:latin typeface="Calibri" panose="020F0502020204030204" pitchFamily="34" charset="0"/>
                <a:cs typeface="Calibri" panose="020F0502020204030204" pitchFamily="34" charset="0"/>
              </a:rPr>
              <a:t> Acts 3:19</a:t>
            </a:r>
            <a:r>
              <a:rPr lang="en-US" sz="3600" dirty="0">
                <a:solidFill>
                  <a:schemeClr val="tx2"/>
                </a:solidFill>
                <a:latin typeface="Calibri" panose="020F0502020204030204" pitchFamily="34" charset="0"/>
                <a:cs typeface="Calibri" panose="020F0502020204030204" pitchFamily="34" charset="0"/>
              </a:rPr>
              <a:t> – “Repent therefore, and turn again, that your sins may be blotted out”</a:t>
            </a:r>
            <a:endParaRPr lang="en-US" sz="3600" b="1" dirty="0">
              <a:solidFill>
                <a:schemeClr val="tx2"/>
              </a:solidFill>
              <a:latin typeface="Calibri" panose="020F0502020204030204" pitchFamily="34" charset="0"/>
              <a:cs typeface="Calibri" panose="020F0502020204030204" pitchFamily="34" charset="0"/>
            </a:endParaRPr>
          </a:p>
          <a:p>
            <a:pPr>
              <a:spcBef>
                <a:spcPts val="0"/>
              </a:spcBef>
              <a:buFont typeface="Arial" pitchFamily="34" charset="0"/>
              <a:buChar char="•"/>
            </a:pPr>
            <a:r>
              <a:rPr lang="en-US" sz="3600" b="1" dirty="0">
                <a:solidFill>
                  <a:schemeClr val="tx2"/>
                </a:solidFill>
                <a:latin typeface="Calibri" panose="020F0502020204030204" pitchFamily="34" charset="0"/>
                <a:cs typeface="Calibri" panose="020F0502020204030204" pitchFamily="34" charset="0"/>
              </a:rPr>
              <a:t> Confess that Jesus is the Son of God</a:t>
            </a:r>
          </a:p>
          <a:p>
            <a:pPr lvl="1">
              <a:spcBef>
                <a:spcPts val="0"/>
              </a:spcBef>
              <a:buFont typeface="Arial" pitchFamily="34" charset="0"/>
              <a:buChar char="•"/>
            </a:pPr>
            <a:r>
              <a:rPr lang="en-US" sz="3600" b="1" dirty="0">
                <a:solidFill>
                  <a:schemeClr val="tx2"/>
                </a:solidFill>
                <a:latin typeface="Calibri" panose="020F0502020204030204" pitchFamily="34" charset="0"/>
                <a:cs typeface="Calibri" panose="020F0502020204030204" pitchFamily="34" charset="0"/>
              </a:rPr>
              <a:t> I John 4:15</a:t>
            </a:r>
            <a:r>
              <a:rPr lang="en-US" sz="3600" dirty="0">
                <a:solidFill>
                  <a:schemeClr val="tx2"/>
                </a:solidFill>
                <a:latin typeface="Calibri" panose="020F0502020204030204" pitchFamily="34" charset="0"/>
                <a:cs typeface="Calibri" panose="020F0502020204030204" pitchFamily="34" charset="0"/>
              </a:rPr>
              <a:t> – “Whoever confesses that Jesus is the Son of God, God abides in him, and he in God.”</a:t>
            </a:r>
          </a:p>
        </p:txBody>
      </p:sp>
      <p:sp>
        <p:nvSpPr>
          <p:cNvPr id="3" name="Rectangle 2">
            <a:extLst>
              <a:ext uri="{FF2B5EF4-FFF2-40B4-BE49-F238E27FC236}">
                <a16:creationId xmlns:a16="http://schemas.microsoft.com/office/drawing/2014/main" id="{FE4FDC5F-18BE-04CE-CD44-362A613A2E96}"/>
              </a:ext>
            </a:extLst>
          </p:cNvPr>
          <p:cNvSpPr txBox="1">
            <a:spLocks noChangeArrowheads="1"/>
          </p:cNvSpPr>
          <p:nvPr/>
        </p:nvSpPr>
        <p:spPr bwMode="auto">
          <a:xfrm>
            <a:off x="704088" y="301752"/>
            <a:ext cx="7775753" cy="707878"/>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defTabSz="913653" rtl="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a:t>
            </a:r>
            <a:r>
              <a:rPr kumimoji="0" lang="en-US" altLang="en-US" sz="40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What Must I Do To Be Saved?</a:t>
            </a:r>
            <a:r>
              <a:rPr kumimoji="0" lang="en-US" altLang="en-US" sz="4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35103" y="1107667"/>
            <a:ext cx="178674" cy="443247"/>
          </a:xfrm>
          <a:prstGeom prst="rect">
            <a:avLst/>
          </a:prstGeom>
          <a:noFill/>
          <a:ln w="9525">
            <a:noFill/>
            <a:miter lim="800000"/>
            <a:headEnd/>
            <a:tailEnd/>
          </a:ln>
        </p:spPr>
        <p:txBody>
          <a:bodyPr wrap="none" lIns="88441" tIns="44220" rIns="88441" bIns="4422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300" b="0" i="1" u="none" strike="noStrike" kern="1200" cap="none" spc="0" normalizeH="0" baseline="0" noProof="0" dirty="0">
              <a:ln>
                <a:noFill/>
              </a:ln>
              <a:solidFill>
                <a:srgbClr val="000099"/>
              </a:solidFill>
              <a:effectLst/>
              <a:uLnTx/>
              <a:uFillTx/>
              <a:latin typeface="Arial"/>
              <a:ea typeface="+mn-ea"/>
              <a:cs typeface="+mn-cs"/>
            </a:endParaRPr>
          </a:p>
        </p:txBody>
      </p:sp>
      <p:sp>
        <p:nvSpPr>
          <p:cNvPr id="347158" name="Rectangle 22"/>
          <p:cNvSpPr>
            <a:spLocks noGrp="1" noChangeArrowheads="1"/>
          </p:cNvSpPr>
          <p:nvPr>
            <p:ph type="body" idx="1"/>
          </p:nvPr>
        </p:nvSpPr>
        <p:spPr>
          <a:xfrm>
            <a:off x="108599" y="1143000"/>
            <a:ext cx="8928960" cy="5239874"/>
          </a:xfrm>
        </p:spPr>
        <p:txBody>
          <a:bodyPr wrap="square">
            <a:spAutoFit/>
          </a:bodyPr>
          <a:lstStyle/>
          <a:p>
            <a:pPr>
              <a:spcBef>
                <a:spcPts val="0"/>
              </a:spcBef>
              <a:spcAft>
                <a:spcPts val="0"/>
              </a:spcAft>
              <a:buFont typeface="Arial" pitchFamily="34" charset="0"/>
              <a:buChar char="•"/>
            </a:pPr>
            <a:r>
              <a:rPr lang="en-US" sz="3500" b="1" dirty="0">
                <a:solidFill>
                  <a:schemeClr val="tx2"/>
                </a:solidFill>
                <a:latin typeface="Calibri" panose="020F0502020204030204" pitchFamily="34" charset="0"/>
                <a:cs typeface="Calibri" panose="020F0502020204030204" pitchFamily="34" charset="0"/>
              </a:rPr>
              <a:t> Be immersed in water (baptized)</a:t>
            </a:r>
          </a:p>
          <a:p>
            <a:pPr lvl="1">
              <a:spcBef>
                <a:spcPts val="0"/>
              </a:spcBef>
              <a:spcAft>
                <a:spcPts val="0"/>
              </a:spcAft>
              <a:buFont typeface="Arial" pitchFamily="34" charset="0"/>
              <a:buChar char="•"/>
            </a:pPr>
            <a:r>
              <a:rPr lang="en-US" sz="3500" b="1" dirty="0">
                <a:solidFill>
                  <a:schemeClr val="tx2"/>
                </a:solidFill>
                <a:latin typeface="Calibri" panose="020F0502020204030204" pitchFamily="34" charset="0"/>
                <a:cs typeface="Calibri" panose="020F0502020204030204" pitchFamily="34" charset="0"/>
              </a:rPr>
              <a:t> Acts 2:38</a:t>
            </a:r>
            <a:r>
              <a:rPr lang="en-US" sz="3500" dirty="0">
                <a:solidFill>
                  <a:schemeClr val="tx2"/>
                </a:solidFill>
                <a:latin typeface="Calibri" panose="020F0502020204030204" pitchFamily="34" charset="0"/>
                <a:cs typeface="Calibri" panose="020F0502020204030204" pitchFamily="34" charset="0"/>
              </a:rPr>
              <a:t> – “And Peter said to them, “Repent and be baptized every one of you in the name of Jesus Christ for the forgiveness of your sins, and you will receive the gift of the Holy Spirit.”</a:t>
            </a:r>
          </a:p>
          <a:p>
            <a:pPr>
              <a:spcBef>
                <a:spcPts val="0"/>
              </a:spcBef>
              <a:spcAft>
                <a:spcPts val="0"/>
              </a:spcAft>
              <a:buFont typeface="Arial" pitchFamily="34" charset="0"/>
              <a:buChar char="•"/>
            </a:pPr>
            <a:r>
              <a:rPr lang="en-US" sz="3500" b="1" dirty="0">
                <a:solidFill>
                  <a:schemeClr val="tx2"/>
                </a:solidFill>
                <a:latin typeface="Calibri" panose="020F0502020204030204" pitchFamily="34" charset="0"/>
                <a:cs typeface="Calibri" panose="020F0502020204030204" pitchFamily="34" charset="0"/>
              </a:rPr>
              <a:t> Remain faithful</a:t>
            </a:r>
          </a:p>
          <a:p>
            <a:pPr lvl="1">
              <a:spcBef>
                <a:spcPts val="0"/>
              </a:spcBef>
              <a:spcAft>
                <a:spcPts val="0"/>
              </a:spcAft>
              <a:buFont typeface="Arial" pitchFamily="34" charset="0"/>
              <a:buChar char="•"/>
            </a:pPr>
            <a:r>
              <a:rPr lang="en-US" sz="3500" b="1" dirty="0">
                <a:solidFill>
                  <a:schemeClr val="tx2"/>
                </a:solidFill>
                <a:latin typeface="Calibri" panose="020F0502020204030204" pitchFamily="34" charset="0"/>
                <a:cs typeface="Calibri" panose="020F0502020204030204" pitchFamily="34" charset="0"/>
              </a:rPr>
              <a:t>Hebrews 3:14</a:t>
            </a:r>
            <a:r>
              <a:rPr lang="en-US" sz="3500" dirty="0">
                <a:solidFill>
                  <a:schemeClr val="tx2"/>
                </a:solidFill>
                <a:latin typeface="Calibri" panose="020F0502020204030204" pitchFamily="34" charset="0"/>
                <a:cs typeface="Calibri" panose="020F0502020204030204" pitchFamily="34" charset="0"/>
              </a:rPr>
              <a:t> – “For we share in Christ, if indeed we hold our original confidence firm to the end.”</a:t>
            </a:r>
          </a:p>
        </p:txBody>
      </p:sp>
      <p:sp>
        <p:nvSpPr>
          <p:cNvPr id="3" name="Rectangle 2">
            <a:extLst>
              <a:ext uri="{FF2B5EF4-FFF2-40B4-BE49-F238E27FC236}">
                <a16:creationId xmlns:a16="http://schemas.microsoft.com/office/drawing/2014/main" id="{39AB8B66-F3E3-D9D8-1180-01B0A1855AEA}"/>
              </a:ext>
            </a:extLst>
          </p:cNvPr>
          <p:cNvSpPr txBox="1">
            <a:spLocks noChangeArrowheads="1"/>
          </p:cNvSpPr>
          <p:nvPr/>
        </p:nvSpPr>
        <p:spPr bwMode="auto">
          <a:xfrm>
            <a:off x="706197" y="301752"/>
            <a:ext cx="7775753" cy="707878"/>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spAutoFit/>
          </a:bodyPr>
          <a:lstStyle>
            <a:lvl1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defTabSz="913676"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42250"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88449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26749"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768998" algn="ctr" defTabSz="913676"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defTabSz="913653" rtl="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a:t>
            </a:r>
            <a:r>
              <a:rPr kumimoji="0" lang="en-US" altLang="en-US" sz="40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What Must I Do To Be Saved?</a:t>
            </a:r>
            <a:r>
              <a:rPr kumimoji="0" lang="en-US" altLang="en-US" sz="40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71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7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2000" y="301752"/>
            <a:ext cx="7620000" cy="717097"/>
          </a:xfrm>
        </p:spPr>
        <p:txBody>
          <a:bodyPr>
            <a:spAutoFit/>
          </a:bodyPr>
          <a:lstStyle/>
          <a:p>
            <a:pPr algn="ctr"/>
            <a:r>
              <a:rPr lang="en-US" sz="4501" b="1" dirty="0">
                <a:solidFill>
                  <a:schemeClr val="tx2"/>
                </a:solidFill>
                <a:latin typeface="Calibri" panose="020F0502020204030204" pitchFamily="34" charset="0"/>
                <a:ea typeface="Calibri" panose="020F0502020204030204" pitchFamily="34" charset="0"/>
                <a:cs typeface="Calibri" panose="020F0502020204030204" pitchFamily="34" charset="0"/>
              </a:rPr>
              <a:t>Charged With Being Legalists</a:t>
            </a:r>
          </a:p>
        </p:txBody>
      </p:sp>
      <p:sp>
        <p:nvSpPr>
          <p:cNvPr id="14" name="Content Placeholder 13"/>
          <p:cNvSpPr>
            <a:spLocks noGrp="1"/>
          </p:cNvSpPr>
          <p:nvPr>
            <p:ph idx="1"/>
          </p:nvPr>
        </p:nvSpPr>
        <p:spPr>
          <a:xfrm>
            <a:off x="570458" y="1143000"/>
            <a:ext cx="8117414" cy="4785903"/>
          </a:xfrm>
        </p:spPr>
        <p:txBody>
          <a:bodyPr>
            <a:spAutoFit/>
          </a:bodyPr>
          <a:lstStyle/>
          <a:p>
            <a:pPr>
              <a:lnSpc>
                <a:spcPct val="100000"/>
              </a:lnSpc>
              <a:spcBef>
                <a:spcPts val="90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Salvation is conditional (obedient faith).</a:t>
            </a:r>
            <a:b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Ephesians 2:8-9 versus Matthew 7:21?</a:t>
            </a:r>
          </a:p>
          <a:p>
            <a:pPr>
              <a:lnSpc>
                <a:spcPct val="100000"/>
              </a:lnSpc>
              <a:spcBef>
                <a:spcPts val="90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We must find and follow the New Testament patterns for Christ’s authority.</a:t>
            </a:r>
            <a:b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II Timothy 1:13</a:t>
            </a:r>
          </a:p>
          <a:p>
            <a:pPr>
              <a:lnSpc>
                <a:spcPct val="100000"/>
              </a:lnSpc>
              <a:spcBef>
                <a:spcPts val="90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Careful obedience to the apostles’ teaching. Acts 2:42; I Timothy 4:6;</a:t>
            </a:r>
            <a:b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II Timothy 3:10</a:t>
            </a:r>
          </a:p>
        </p:txBody>
      </p:sp>
      <p:sp>
        <p:nvSpPr>
          <p:cNvPr id="5" name="Slide Number Placeholder 2">
            <a:extLst>
              <a:ext uri="{FF2B5EF4-FFF2-40B4-BE49-F238E27FC236}">
                <a16:creationId xmlns:a16="http://schemas.microsoft.com/office/drawing/2014/main" id="{64A14706-C071-2D01-C81A-B7D09225AA4C}"/>
              </a:ext>
            </a:extLst>
          </p:cNvPr>
          <p:cNvSpPr>
            <a:spLocks noGrp="1"/>
          </p:cNvSpPr>
          <p:nvPr>
            <p:ph type="sldNum" sz="quarter" idx="12"/>
          </p:nvPr>
        </p:nvSpPr>
        <p:spPr>
          <a:xfrm>
            <a:off x="8267308" y="6598577"/>
            <a:ext cx="830855" cy="240569"/>
          </a:xfrm>
        </p:spPr>
        <p:txBody>
          <a:bodyPr vert="horz" lIns="91448" tIns="45724" rIns="91448" bIns="45724" rtlCol="0" anchor="b"/>
          <a:lstStyle/>
          <a:p>
            <a:fld id="{DA60BA0E-20D0-4E7C-B286-26C960A6788F}" type="slidenum">
              <a:rPr lang="en-US" sz="105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pPr/>
              <a:t>2</a:t>
            </a:fld>
            <a:endParaRPr lang="en-US" sz="105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114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8663D-AB0F-1FDC-F5A8-98E9360F9326}"/>
              </a:ext>
            </a:extLst>
          </p:cNvPr>
          <p:cNvSpPr>
            <a:spLocks noGrp="1"/>
          </p:cNvSpPr>
          <p:nvPr>
            <p:ph type="title"/>
          </p:nvPr>
        </p:nvSpPr>
        <p:spPr>
          <a:xfrm>
            <a:off x="609601" y="3886320"/>
            <a:ext cx="5257800" cy="1369840"/>
          </a:xfrm>
        </p:spPr>
        <p:txBody>
          <a:bodyPr>
            <a:spAutoFit/>
          </a:bodyPr>
          <a:lstStyle/>
          <a:p>
            <a:pPr>
              <a:lnSpc>
                <a:spcPct val="100000"/>
              </a:lnSpc>
            </a:pPr>
            <a:r>
              <a:rPr lang="en-US" sz="4501" b="1" dirty="0">
                <a:solidFill>
                  <a:schemeClr val="tx2"/>
                </a:solidFill>
                <a:latin typeface="Calibri" panose="020F0502020204030204" pitchFamily="34" charset="0"/>
                <a:ea typeface="Calibri" panose="020F0502020204030204" pitchFamily="34" charset="0"/>
                <a:cs typeface="Calibri" panose="020F0502020204030204" pitchFamily="34" charset="0"/>
              </a:rPr>
              <a:t>What is Legalism?</a:t>
            </a:r>
            <a:br>
              <a:rPr lang="en-US" sz="4501" b="1"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601" b="1" dirty="0">
                <a:solidFill>
                  <a:schemeClr val="tx2"/>
                </a:solidFill>
                <a:latin typeface="Calibri" panose="020F0502020204030204" pitchFamily="34" charset="0"/>
                <a:ea typeface="Calibri" panose="020F0502020204030204" pitchFamily="34" charset="0"/>
                <a:cs typeface="Calibri" panose="020F0502020204030204" pitchFamily="34" charset="0"/>
              </a:rPr>
              <a:t>(Who is a legalist?)</a:t>
            </a:r>
          </a:p>
        </p:txBody>
      </p:sp>
      <p:sp>
        <p:nvSpPr>
          <p:cNvPr id="3" name="Text Placeholder 2">
            <a:extLst>
              <a:ext uri="{FF2B5EF4-FFF2-40B4-BE49-F238E27FC236}">
                <a16:creationId xmlns:a16="http://schemas.microsoft.com/office/drawing/2014/main" id="{C937E007-2DA5-E078-AA82-8A4D4431DBD2}"/>
              </a:ext>
            </a:extLst>
          </p:cNvPr>
          <p:cNvSpPr>
            <a:spLocks noGrp="1"/>
          </p:cNvSpPr>
          <p:nvPr>
            <p:ph type="body" idx="1"/>
          </p:nvPr>
        </p:nvSpPr>
        <p:spPr>
          <a:xfrm>
            <a:off x="612028" y="3314672"/>
            <a:ext cx="5257800" cy="571648"/>
          </a:xfrm>
        </p:spPr>
        <p:txBody>
          <a:bodyPr>
            <a:spAutoFit/>
          </a:bodyPr>
          <a:lstStyle/>
          <a:p>
            <a:r>
              <a:rPr lang="en-US" sz="3001" dirty="0">
                <a:solidFill>
                  <a:schemeClr val="tx2"/>
                </a:solidFill>
                <a:latin typeface="Calibri" panose="020F0502020204030204" pitchFamily="34" charset="0"/>
                <a:ea typeface="Calibri" panose="020F0502020204030204" pitchFamily="34" charset="0"/>
                <a:cs typeface="Calibri" panose="020F0502020204030204" pitchFamily="34" charset="0"/>
              </a:rPr>
              <a:t>(What we are talking about?)</a:t>
            </a:r>
          </a:p>
        </p:txBody>
      </p:sp>
    </p:spTree>
    <p:extLst>
      <p:ext uri="{BB962C8B-B14F-4D97-AF65-F5344CB8AC3E}">
        <p14:creationId xmlns:p14="http://schemas.microsoft.com/office/powerpoint/2010/main" val="2767386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0458" y="301752"/>
            <a:ext cx="7887742" cy="717097"/>
          </a:xfrm>
        </p:spPr>
        <p:txBody>
          <a:bodyPr>
            <a:spAutoFit/>
          </a:bodyPr>
          <a:lstStyle/>
          <a:p>
            <a:r>
              <a:rPr lang="en-US" sz="4501" b="1" dirty="0">
                <a:solidFill>
                  <a:schemeClr val="tx2"/>
                </a:solidFill>
                <a:latin typeface="Calibri" panose="020F0502020204030204" pitchFamily="34" charset="0"/>
                <a:ea typeface="Calibri" panose="020F0502020204030204" pitchFamily="34" charset="0"/>
                <a:cs typeface="Calibri" panose="020F0502020204030204" pitchFamily="34" charset="0"/>
              </a:rPr>
              <a:t>A Proper Definition Is Essential</a:t>
            </a:r>
          </a:p>
        </p:txBody>
      </p:sp>
      <p:sp>
        <p:nvSpPr>
          <p:cNvPr id="14" name="Content Placeholder 13"/>
          <p:cNvSpPr>
            <a:spLocks noGrp="1"/>
          </p:cNvSpPr>
          <p:nvPr>
            <p:ph idx="1"/>
          </p:nvPr>
        </p:nvSpPr>
        <p:spPr>
          <a:xfrm>
            <a:off x="570458" y="1143000"/>
            <a:ext cx="8117414" cy="5109069"/>
          </a:xfrm>
        </p:spPr>
        <p:txBody>
          <a:bodyPr>
            <a:spAutoFit/>
          </a:bodyPr>
          <a:lstStyle/>
          <a:p>
            <a:pPr>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To know the truth, John 8:31-32 </a:t>
            </a:r>
          </a:p>
          <a:p>
            <a:pPr marL="628650" lvl="1" indent="-309563">
              <a:lnSpc>
                <a:spcPct val="100000"/>
              </a:lnSpc>
              <a:spcBef>
                <a:spcPts val="0"/>
              </a:spcBef>
            </a:pPr>
            <a:r>
              <a:rPr lang="en-US" sz="3600" u="sng" dirty="0">
                <a:solidFill>
                  <a:schemeClr val="tx2"/>
                </a:solidFill>
                <a:latin typeface="Calibri" panose="020F0502020204030204" pitchFamily="34" charset="0"/>
                <a:ea typeface="Calibri" panose="020F0502020204030204" pitchFamily="34" charset="0"/>
                <a:cs typeface="Calibri" panose="020F0502020204030204" pitchFamily="34" charset="0"/>
              </a:rPr>
              <a:t>Legal</a:t>
            </a: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 “deriving authority from or founded on law,” “conforming to or permitted by law or established rules” (Webster)</a:t>
            </a:r>
          </a:p>
          <a:p>
            <a:pPr marL="628650" lvl="1" indent="-309563">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Legalist derives his authority from law, or bases his authority on law</a:t>
            </a:r>
          </a:p>
          <a:p>
            <a:pPr marL="973138" lvl="2" indent="-333375">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“Legalism” must be properly defined, not prejudicially applied.</a:t>
            </a:r>
          </a:p>
        </p:txBody>
      </p:sp>
      <p:sp>
        <p:nvSpPr>
          <p:cNvPr id="5" name="Slide Number Placeholder 2">
            <a:extLst>
              <a:ext uri="{FF2B5EF4-FFF2-40B4-BE49-F238E27FC236}">
                <a16:creationId xmlns:a16="http://schemas.microsoft.com/office/drawing/2014/main" id="{2B5696AB-2F18-28E7-DF07-A7C855EEF757}"/>
              </a:ext>
            </a:extLst>
          </p:cNvPr>
          <p:cNvSpPr>
            <a:spLocks noGrp="1"/>
          </p:cNvSpPr>
          <p:nvPr>
            <p:ph type="sldNum" sz="quarter" idx="12"/>
          </p:nvPr>
        </p:nvSpPr>
        <p:spPr>
          <a:xfrm>
            <a:off x="8257881" y="6598577"/>
            <a:ext cx="830855" cy="240569"/>
          </a:xfrm>
        </p:spPr>
        <p:txBody>
          <a:bodyPr vert="horz" lIns="91448" tIns="45724" rIns="91448" bIns="45724" rtlCol="0" anchor="b"/>
          <a:lstStyle/>
          <a:p>
            <a:fld id="{DA60BA0E-20D0-4E7C-B286-26C960A6788F}" type="slidenum">
              <a:rPr lang="en-US" sz="105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pPr/>
              <a:t>4</a:t>
            </a:fld>
            <a:endParaRPr lang="en-US" sz="105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297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0458" y="301752"/>
            <a:ext cx="7887742" cy="1226724"/>
          </a:xfrm>
        </p:spPr>
        <p:txBody>
          <a:bodyPr>
            <a:spAutoFit/>
          </a:bodyPr>
          <a:lstStyle/>
          <a:p>
            <a:r>
              <a:rPr lang="en-US" sz="4200" b="1" dirty="0">
                <a:solidFill>
                  <a:schemeClr val="tx2"/>
                </a:solidFill>
                <a:latin typeface="Calibri" panose="020F0502020204030204" pitchFamily="34" charset="0"/>
                <a:ea typeface="Calibri" panose="020F0502020204030204" pitchFamily="34" charset="0"/>
                <a:cs typeface="Calibri" panose="020F0502020204030204" pitchFamily="34" charset="0"/>
              </a:rPr>
              <a:t>The Condition of Obedience to be Saved by Christ is </a:t>
            </a:r>
            <a:r>
              <a:rPr lang="en-US" sz="4200" b="1" u="sng" dirty="0">
                <a:solidFill>
                  <a:schemeClr val="tx2"/>
                </a:solidFill>
                <a:latin typeface="Calibri" panose="020F0502020204030204" pitchFamily="34" charset="0"/>
                <a:ea typeface="Calibri" panose="020F0502020204030204" pitchFamily="34" charset="0"/>
                <a:cs typeface="Calibri" panose="020F0502020204030204" pitchFamily="34" charset="0"/>
              </a:rPr>
              <a:t>Not</a:t>
            </a:r>
            <a:r>
              <a:rPr lang="en-US" sz="4200" b="1" dirty="0">
                <a:solidFill>
                  <a:schemeClr val="tx2"/>
                </a:solidFill>
                <a:latin typeface="Calibri" panose="020F0502020204030204" pitchFamily="34" charset="0"/>
                <a:ea typeface="Calibri" panose="020F0502020204030204" pitchFamily="34" charset="0"/>
                <a:cs typeface="Calibri" panose="020F0502020204030204" pitchFamily="34" charset="0"/>
              </a:rPr>
              <a:t> Legalism</a:t>
            </a:r>
          </a:p>
        </p:txBody>
      </p:sp>
      <p:sp>
        <p:nvSpPr>
          <p:cNvPr id="14" name="Content Placeholder 13"/>
          <p:cNvSpPr>
            <a:spLocks noGrp="1"/>
          </p:cNvSpPr>
          <p:nvPr>
            <p:ph idx="1"/>
          </p:nvPr>
        </p:nvSpPr>
        <p:spPr>
          <a:xfrm>
            <a:off x="0" y="1828800"/>
            <a:ext cx="9155875" cy="3239326"/>
          </a:xfrm>
        </p:spPr>
        <p:txBody>
          <a:bodyPr wrap="square">
            <a:spAutoFit/>
          </a:bodyPr>
          <a:lstStyle/>
          <a:p>
            <a:pPr>
              <a:lnSpc>
                <a:spcPct val="100000"/>
              </a:lnSpc>
              <a:spcBef>
                <a:spcPts val="90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Jesus requires obedience, Matthew 7:21</a:t>
            </a:r>
          </a:p>
          <a:p>
            <a:pPr marL="628650" lvl="1" indent="-309563">
              <a:lnSpc>
                <a:spcPct val="100000"/>
              </a:lnSpc>
              <a:spcBef>
                <a:spcPts val="90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Jesus saves the obedient, Hebrews 5:8-9</a:t>
            </a:r>
          </a:p>
          <a:p>
            <a:pPr>
              <a:lnSpc>
                <a:spcPct val="100000"/>
              </a:lnSpc>
              <a:spcBef>
                <a:spcPts val="90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Apostles taught obedience, Matthew 28:18-20</a:t>
            </a:r>
          </a:p>
          <a:p>
            <a:pPr marL="628650" lvl="1" indent="-309563">
              <a:lnSpc>
                <a:spcPct val="100000"/>
              </a:lnSpc>
              <a:spcBef>
                <a:spcPts val="90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Obedience to the faith is essential for our salvation and God’s glory, Romans 16:25-26</a:t>
            </a:r>
          </a:p>
        </p:txBody>
      </p:sp>
      <p:sp>
        <p:nvSpPr>
          <p:cNvPr id="2" name="Slide Number Placeholder 2">
            <a:extLst>
              <a:ext uri="{FF2B5EF4-FFF2-40B4-BE49-F238E27FC236}">
                <a16:creationId xmlns:a16="http://schemas.microsoft.com/office/drawing/2014/main" id="{1E8AEC72-E21F-CE6D-AA69-58F4D5BE9B02}"/>
              </a:ext>
            </a:extLst>
          </p:cNvPr>
          <p:cNvSpPr>
            <a:spLocks noGrp="1"/>
          </p:cNvSpPr>
          <p:nvPr>
            <p:ph type="sldNum" sz="quarter" idx="12"/>
          </p:nvPr>
        </p:nvSpPr>
        <p:spPr>
          <a:xfrm>
            <a:off x="8257881" y="6598577"/>
            <a:ext cx="830855" cy="240569"/>
          </a:xfrm>
        </p:spPr>
        <p:txBody>
          <a:bodyPr vert="horz" lIns="91448" tIns="45724" rIns="91448" bIns="45724" rtlCol="0" anchor="b"/>
          <a:lstStyle/>
          <a:p>
            <a:fld id="{DA60BA0E-20D0-4E7C-B286-26C960A6788F}" type="slidenum">
              <a:rPr lang="en-US" sz="105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pPr/>
              <a:t>5</a:t>
            </a:fld>
            <a:endParaRPr lang="en-US" sz="105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052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0459" y="301752"/>
            <a:ext cx="7887742" cy="1187547"/>
          </a:xfrm>
        </p:spPr>
        <p:txBody>
          <a:bodyPr>
            <a:spAutoFit/>
          </a:bodyPr>
          <a:lstStyle/>
          <a:p>
            <a:r>
              <a:rPr lang="en-US" sz="4051" b="1" dirty="0">
                <a:solidFill>
                  <a:schemeClr val="tx2"/>
                </a:solidFill>
                <a:latin typeface="Calibri" panose="020F0502020204030204" pitchFamily="34" charset="0"/>
                <a:ea typeface="Calibri" panose="020F0502020204030204" pitchFamily="34" charset="0"/>
                <a:cs typeface="Calibri" panose="020F0502020204030204" pitchFamily="34" charset="0"/>
              </a:rPr>
              <a:t>Careful Obedience is Not Legalism; It is Faithfulness</a:t>
            </a:r>
          </a:p>
        </p:txBody>
      </p:sp>
      <p:sp>
        <p:nvSpPr>
          <p:cNvPr id="14" name="Content Placeholder 13"/>
          <p:cNvSpPr>
            <a:spLocks noGrp="1"/>
          </p:cNvSpPr>
          <p:nvPr>
            <p:ph idx="1"/>
          </p:nvPr>
        </p:nvSpPr>
        <p:spPr>
          <a:xfrm>
            <a:off x="513293" y="1828800"/>
            <a:ext cx="8117414" cy="4824375"/>
          </a:xfrm>
        </p:spPr>
        <p:txBody>
          <a:bodyPr>
            <a:spAutoFit/>
          </a:bodyPr>
          <a:lstStyle/>
          <a:p>
            <a:pPr>
              <a:lnSpc>
                <a:spcPct val="100000"/>
              </a:lnSpc>
              <a:spcBef>
                <a:spcPts val="675"/>
              </a:spcBef>
            </a:pPr>
            <a:r>
              <a:rPr lang="en-US" sz="3600" u="sng" dirty="0">
                <a:solidFill>
                  <a:schemeClr val="tx2"/>
                </a:solidFill>
                <a:latin typeface="Calibri" panose="020F0502020204030204" pitchFamily="34" charset="0"/>
                <a:ea typeface="Calibri" panose="020F0502020204030204" pitchFamily="34" charset="0"/>
                <a:cs typeface="Calibri" panose="020F0502020204030204" pitchFamily="34" charset="0"/>
              </a:rPr>
              <a:t>Charge</a:t>
            </a: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 “Requiring obedience nullifies grace by trying to earn (merit) salvation.”</a:t>
            </a:r>
          </a:p>
          <a:p>
            <a:pPr marL="628650" lvl="1" indent="-309563">
              <a:lnSpc>
                <a:spcPct val="100000"/>
              </a:lnSpc>
              <a:spcBef>
                <a:spcPts val="675"/>
              </a:spcBef>
            </a:pPr>
            <a:r>
              <a:rPr lang="en-US" sz="3600" u="sng" dirty="0">
                <a:solidFill>
                  <a:schemeClr val="tx2"/>
                </a:solidFill>
                <a:latin typeface="Calibri" panose="020F0502020204030204" pitchFamily="34" charset="0"/>
                <a:ea typeface="Calibri" panose="020F0502020204030204" pitchFamily="34" charset="0"/>
                <a:cs typeface="Calibri" panose="020F0502020204030204" pitchFamily="34" charset="0"/>
              </a:rPr>
              <a:t>False</a:t>
            </a: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 Obedience does NOT nullify grace, Joshua 6:2-5</a:t>
            </a:r>
          </a:p>
          <a:p>
            <a:pPr marL="628650" lvl="1" indent="-309563">
              <a:lnSpc>
                <a:spcPct val="100000"/>
              </a:lnSpc>
              <a:spcBef>
                <a:spcPts val="675"/>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It is praised by Paul, II Timothy 3:10;</a:t>
            </a:r>
            <a:b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I Timothy 4:6</a:t>
            </a:r>
          </a:p>
          <a:p>
            <a:pPr marL="628650" lvl="1" indent="-309563">
              <a:lnSpc>
                <a:spcPct val="100000"/>
              </a:lnSpc>
              <a:spcBef>
                <a:spcPts val="675"/>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Working (active) faith justifies,</a:t>
            </a:r>
            <a:b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James 2:20-24</a:t>
            </a:r>
          </a:p>
        </p:txBody>
      </p:sp>
      <p:sp>
        <p:nvSpPr>
          <p:cNvPr id="3" name="Slide Number Placeholder 2">
            <a:extLst>
              <a:ext uri="{FF2B5EF4-FFF2-40B4-BE49-F238E27FC236}">
                <a16:creationId xmlns:a16="http://schemas.microsoft.com/office/drawing/2014/main" id="{BEA7796C-D85D-F250-643C-98FC8146461F}"/>
              </a:ext>
            </a:extLst>
          </p:cNvPr>
          <p:cNvSpPr>
            <a:spLocks noGrp="1"/>
          </p:cNvSpPr>
          <p:nvPr>
            <p:ph type="sldNum" sz="quarter" idx="12"/>
          </p:nvPr>
        </p:nvSpPr>
        <p:spPr>
          <a:xfrm>
            <a:off x="8257881" y="6598577"/>
            <a:ext cx="830855" cy="240569"/>
          </a:xfrm>
        </p:spPr>
        <p:txBody>
          <a:bodyPr vert="horz" lIns="91448" tIns="45724" rIns="91448" bIns="45724" rtlCol="0" anchor="b"/>
          <a:lstStyle/>
          <a:p>
            <a:fld id="{DA60BA0E-20D0-4E7C-B286-26C960A6788F}" type="slidenum">
              <a:rPr lang="en-US" sz="105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pPr/>
              <a:t>6</a:t>
            </a:fld>
            <a:endParaRPr lang="en-US" sz="105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8547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8663D-AB0F-1FDC-F5A8-98E9360F9326}"/>
              </a:ext>
            </a:extLst>
          </p:cNvPr>
          <p:cNvSpPr>
            <a:spLocks noGrp="1"/>
          </p:cNvSpPr>
          <p:nvPr>
            <p:ph type="title"/>
          </p:nvPr>
        </p:nvSpPr>
        <p:spPr>
          <a:xfrm>
            <a:off x="627623" y="3600494"/>
            <a:ext cx="5391521" cy="1508339"/>
          </a:xfrm>
        </p:spPr>
        <p:txBody>
          <a:bodyPr>
            <a:spAutoFit/>
          </a:bodyPr>
          <a:lstStyle/>
          <a:p>
            <a:pPr>
              <a:lnSpc>
                <a:spcPct val="100000"/>
              </a:lnSpc>
            </a:pPr>
            <a:r>
              <a:rPr lang="en-US" sz="4501" b="1" dirty="0">
                <a:solidFill>
                  <a:schemeClr val="tx2"/>
                </a:solidFill>
                <a:latin typeface="Calibri" panose="020F0502020204030204" pitchFamily="34" charset="0"/>
                <a:ea typeface="Calibri" panose="020F0502020204030204" pitchFamily="34" charset="0"/>
                <a:cs typeface="Calibri" panose="020F0502020204030204" pitchFamily="34" charset="0"/>
              </a:rPr>
              <a:t>Who Are the Legalists in the Bible?</a:t>
            </a:r>
          </a:p>
        </p:txBody>
      </p:sp>
    </p:spTree>
    <p:extLst>
      <p:ext uri="{BB962C8B-B14F-4D97-AF65-F5344CB8AC3E}">
        <p14:creationId xmlns:p14="http://schemas.microsoft.com/office/powerpoint/2010/main" val="2726102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8129" y="301752"/>
            <a:ext cx="7887742" cy="1174145"/>
          </a:xfrm>
        </p:spPr>
        <p:txBody>
          <a:bodyPr>
            <a:spAutoFit/>
          </a:bodyPr>
          <a:lstStyle/>
          <a:p>
            <a:r>
              <a:rPr lang="en-US" sz="4000" b="1" dirty="0">
                <a:solidFill>
                  <a:schemeClr val="tx2"/>
                </a:solidFill>
                <a:latin typeface="Calibri" panose="020F0502020204030204" pitchFamily="34" charset="0"/>
                <a:ea typeface="Calibri" panose="020F0502020204030204" pitchFamily="34" charset="0"/>
                <a:cs typeface="Calibri" panose="020F0502020204030204" pitchFamily="34" charset="0"/>
              </a:rPr>
              <a:t>The Real Legalist Says Law-Keeping Saves You – </a:t>
            </a:r>
            <a:r>
              <a:rPr lang="en-US" sz="4000" dirty="0">
                <a:solidFill>
                  <a:schemeClr val="tx2"/>
                </a:solidFill>
                <a:latin typeface="Calibri" panose="020F0502020204030204" pitchFamily="34" charset="0"/>
                <a:ea typeface="Calibri" panose="020F0502020204030204" pitchFamily="34" charset="0"/>
                <a:cs typeface="Calibri" panose="020F0502020204030204" pitchFamily="34" charset="0"/>
              </a:rPr>
              <a:t>Romans 4:1-5</a:t>
            </a:r>
            <a:endParaRPr lang="en-US" sz="40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Content Placeholder 13"/>
          <p:cNvSpPr>
            <a:spLocks noGrp="1"/>
          </p:cNvSpPr>
          <p:nvPr>
            <p:ph idx="1"/>
          </p:nvPr>
        </p:nvSpPr>
        <p:spPr>
          <a:xfrm>
            <a:off x="628129" y="1828800"/>
            <a:ext cx="8116908" cy="4001073"/>
          </a:xfrm>
        </p:spPr>
        <p:txBody>
          <a:bodyPr>
            <a:spAutoFit/>
          </a:bodyPr>
          <a:lstStyle/>
          <a:p>
            <a:pPr>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Nobody qualifies, Romans 3:20, 23;</a:t>
            </a:r>
            <a:b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Galatians 3:10-11 </a:t>
            </a:r>
          </a:p>
          <a:p>
            <a:pPr>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Sin is the fatal flaw of salvation by law-keeping, cf. Romans 7:9-12; 3:20</a:t>
            </a:r>
          </a:p>
          <a:p>
            <a:pPr>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Legalism demands sinless perfection</a:t>
            </a:r>
          </a:p>
          <a:p>
            <a:pPr marL="688975" lvl="1" indent="-369888">
              <a:lnSpc>
                <a:spcPct val="100000"/>
              </a:lnSpc>
              <a:spcBef>
                <a:spcPts val="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Earned salvation (a debt owed),</a:t>
            </a:r>
            <a:b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Romans 4:2-4</a:t>
            </a:r>
          </a:p>
        </p:txBody>
      </p:sp>
      <p:sp>
        <p:nvSpPr>
          <p:cNvPr id="2" name="Slide Number Placeholder 2">
            <a:extLst>
              <a:ext uri="{FF2B5EF4-FFF2-40B4-BE49-F238E27FC236}">
                <a16:creationId xmlns:a16="http://schemas.microsoft.com/office/drawing/2014/main" id="{1E8AEC72-E21F-CE6D-AA69-58F4D5BE9B02}"/>
              </a:ext>
            </a:extLst>
          </p:cNvPr>
          <p:cNvSpPr>
            <a:spLocks noGrp="1"/>
          </p:cNvSpPr>
          <p:nvPr>
            <p:ph type="sldNum" sz="quarter" idx="12"/>
          </p:nvPr>
        </p:nvSpPr>
        <p:spPr>
          <a:xfrm>
            <a:off x="8257881" y="6598577"/>
            <a:ext cx="830855" cy="240569"/>
          </a:xfrm>
        </p:spPr>
        <p:txBody>
          <a:bodyPr vert="horz" lIns="91448" tIns="45724" rIns="91448" bIns="45724" rtlCol="0" anchor="b"/>
          <a:lstStyle/>
          <a:p>
            <a:fld id="{DA60BA0E-20D0-4E7C-B286-26C960A6788F}" type="slidenum">
              <a:rPr lang="en-US" sz="105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pPr/>
              <a:t>8</a:t>
            </a:fld>
            <a:endParaRPr lang="en-US" sz="105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4135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8129" y="301752"/>
            <a:ext cx="7887742" cy="1187547"/>
          </a:xfrm>
        </p:spPr>
        <p:txBody>
          <a:bodyPr>
            <a:spAutoFit/>
          </a:bodyPr>
          <a:lstStyle/>
          <a:p>
            <a:pPr algn="ctr"/>
            <a:r>
              <a:rPr lang="en-US" sz="4000" b="1" dirty="0">
                <a:solidFill>
                  <a:schemeClr val="tx2"/>
                </a:solidFill>
                <a:latin typeface="Calibri" panose="020F0502020204030204" pitchFamily="34" charset="0"/>
                <a:ea typeface="Calibri" panose="020F0502020204030204" pitchFamily="34" charset="0"/>
                <a:cs typeface="Calibri" panose="020F0502020204030204" pitchFamily="34" charset="0"/>
              </a:rPr>
              <a:t>What About the Pharisees:</a:t>
            </a:r>
            <a:br>
              <a:rPr lang="en-US" sz="4000" b="1"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sz="4000" b="1" dirty="0">
                <a:solidFill>
                  <a:schemeClr val="tx2"/>
                </a:solidFill>
                <a:latin typeface="Calibri" panose="020F0502020204030204" pitchFamily="34" charset="0"/>
                <a:ea typeface="Calibri" panose="020F0502020204030204" pitchFamily="34" charset="0"/>
                <a:cs typeface="Calibri" panose="020F0502020204030204" pitchFamily="34" charset="0"/>
              </a:rPr>
              <a:t>Weren’t They Legalists?</a:t>
            </a:r>
          </a:p>
        </p:txBody>
      </p:sp>
      <p:sp>
        <p:nvSpPr>
          <p:cNvPr id="14" name="Content Placeholder 13"/>
          <p:cNvSpPr>
            <a:spLocks noGrp="1"/>
          </p:cNvSpPr>
          <p:nvPr>
            <p:ph idx="1"/>
          </p:nvPr>
        </p:nvSpPr>
        <p:spPr>
          <a:xfrm>
            <a:off x="628129" y="1828800"/>
            <a:ext cx="8116908" cy="3511195"/>
          </a:xfrm>
        </p:spPr>
        <p:txBody>
          <a:bodyPr>
            <a:spAutoFit/>
          </a:bodyPr>
          <a:lstStyle/>
          <a:p>
            <a:pPr>
              <a:lnSpc>
                <a:spcPct val="100000"/>
              </a:lnSpc>
              <a:spcBef>
                <a:spcPts val="45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Yes, for believing salvation was by the works of the Law of Moses (law-keeping), Acts 15:5, 9-11; Galatians 2:16</a:t>
            </a:r>
          </a:p>
          <a:p>
            <a:pPr>
              <a:lnSpc>
                <a:spcPct val="100000"/>
              </a:lnSpc>
              <a:spcBef>
                <a:spcPts val="450"/>
              </a:spcBef>
            </a:pPr>
            <a:r>
              <a:rPr lang="en-US" sz="3600" dirty="0">
                <a:solidFill>
                  <a:schemeClr val="tx2"/>
                </a:solidFill>
                <a:latin typeface="Calibri" panose="020F0502020204030204" pitchFamily="34" charset="0"/>
                <a:ea typeface="Calibri" panose="020F0502020204030204" pitchFamily="34" charset="0"/>
                <a:cs typeface="Calibri" panose="020F0502020204030204" pitchFamily="34" charset="0"/>
              </a:rPr>
              <a:t>Pharisees were not rebuked for obeying God’s law but for believing the Law saves souls, Romans 9:30-10:3</a:t>
            </a:r>
          </a:p>
        </p:txBody>
      </p:sp>
      <p:sp>
        <p:nvSpPr>
          <p:cNvPr id="2" name="Slide Number Placeholder 2">
            <a:extLst>
              <a:ext uri="{FF2B5EF4-FFF2-40B4-BE49-F238E27FC236}">
                <a16:creationId xmlns:a16="http://schemas.microsoft.com/office/drawing/2014/main" id="{1E8AEC72-E21F-CE6D-AA69-58F4D5BE9B02}"/>
              </a:ext>
            </a:extLst>
          </p:cNvPr>
          <p:cNvSpPr>
            <a:spLocks noGrp="1"/>
          </p:cNvSpPr>
          <p:nvPr>
            <p:ph type="sldNum" sz="quarter" idx="12"/>
          </p:nvPr>
        </p:nvSpPr>
        <p:spPr>
          <a:xfrm>
            <a:off x="8257881" y="6598577"/>
            <a:ext cx="830855" cy="240569"/>
          </a:xfrm>
        </p:spPr>
        <p:txBody>
          <a:bodyPr vert="horz" lIns="91448" tIns="45724" rIns="91448" bIns="45724" rtlCol="0" anchor="b"/>
          <a:lstStyle/>
          <a:p>
            <a:fld id="{DA60BA0E-20D0-4E7C-B286-26C960A6788F}" type="slidenum">
              <a:rPr lang="en-US" sz="105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pPr/>
              <a:t>9</a:t>
            </a:fld>
            <a:endParaRPr lang="en-US" sz="105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9561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641</TotalTime>
  <Words>3326</Words>
  <Application>Microsoft Office PowerPoint</Application>
  <PresentationFormat>On-screen Show (4:3)</PresentationFormat>
  <Paragraphs>175</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Books 16x9</vt:lpstr>
      <vt:lpstr>Are We Legalists When We Obey Christ?</vt:lpstr>
      <vt:lpstr>Charged With Being Legalists</vt:lpstr>
      <vt:lpstr>What is Legalism? (Who is a legalist?)</vt:lpstr>
      <vt:lpstr>A Proper Definition Is Essential</vt:lpstr>
      <vt:lpstr>The Condition of Obedience to be Saved by Christ is Not Legalism</vt:lpstr>
      <vt:lpstr>Careful Obedience is Not Legalism; It is Faithfulness</vt:lpstr>
      <vt:lpstr>Who Are the Legalists in the Bible?</vt:lpstr>
      <vt:lpstr>The Real Legalist Says Law-Keeping Saves You – Romans 4:1-5</vt:lpstr>
      <vt:lpstr>What About the Pharisees: Weren’t They Legalists?</vt:lpstr>
      <vt:lpstr>Applications for Us (Lessons for Christians)</vt:lpstr>
      <vt:lpstr>Lessons As We Live By Faith</vt:lpstr>
      <vt:lpstr>Lessons for Us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We Legalists When We Obey Christ</dc:title>
  <dc:creator>Richard Lidh;Joe R Price</dc:creator>
  <cp:lastModifiedBy>Richard Lidh</cp:lastModifiedBy>
  <cp:revision>72</cp:revision>
  <cp:lastPrinted>2024-01-14T04:49:32Z</cp:lastPrinted>
  <dcterms:created xsi:type="dcterms:W3CDTF">2023-11-09T19:30:56Z</dcterms:created>
  <dcterms:modified xsi:type="dcterms:W3CDTF">2024-05-05T01:13:04Z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